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3" r:id="rId1"/>
  </p:sldMasterIdLst>
  <p:sldIdLst>
    <p:sldId id="290" r:id="rId2"/>
    <p:sldId id="316" r:id="rId3"/>
    <p:sldId id="298" r:id="rId4"/>
    <p:sldId id="299" r:id="rId5"/>
    <p:sldId id="311" r:id="rId6"/>
    <p:sldId id="319" r:id="rId7"/>
    <p:sldId id="317" r:id="rId8"/>
    <p:sldId id="324" r:id="rId9"/>
    <p:sldId id="323" r:id="rId10"/>
    <p:sldId id="320" r:id="rId11"/>
    <p:sldId id="321" r:id="rId12"/>
    <p:sldId id="322" r:id="rId13"/>
    <p:sldId id="31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91" d="100"/>
          <a:sy n="91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032-9942-47E5-B125-3107CC8EAEFC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A81DD35-2F3F-44C7-B14B-A4F162DE45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10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1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3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2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7BAD8-81AD-4AA4-B4F1-01E1A8587968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DAE20-793C-4F3D-B519-9B75CF8C62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4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05EF86-0B06-4FD6-8346-49D9138BA3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26B5B-4FE0-444A-A585-634DE625D3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3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DC1E5-2B4A-4710-9792-82EB1CB08C81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1400E-1087-4292-BFA4-23613101C0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2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7C3BF-3BB6-4341-8E2A-DC394859E298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D8A46E3-A70A-4C5A-94DF-D3FFC5DC31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7C558-0863-4E98-B4A7-433B437673BA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FA86E93-929B-4140-92E6-239EE03A74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CED4C-4A30-4613-A500-CCDCE4BBDECC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67C0741-F1D9-44D4-918A-B94E254A61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00DBF-6A46-4362-8D79-D638CDFE57D2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391EB-2A93-4ADA-BE53-04EE4933EB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2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CAE61-132D-4241-9A2A-D8850E992368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6969E-3071-48D4-B017-47096D0FF8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C5B61-3EBA-4355-955B-5B313949269B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87CC-2D17-4383-B668-F753D927DF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FD24F-4EFE-42E8-BA75-B8BA96ED6BF0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79077BC-34C8-4027-885D-BFC6AF46AC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0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7A5389-6AC3-407B-906E-44FCFFB92263}" type="datetimeFigureOut">
              <a:rPr lang="en-US" smtClean="0"/>
              <a:pPr>
                <a:defRPr/>
              </a:pPr>
              <a:t>30-Nov-16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DE81909-4F67-486E-B494-719571114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2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44560"/>
            <a:ext cx="7772400" cy="19843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</a:rPr>
              <a:t>Improving Community Health-Nutrition Linkages through Solar Energy Based Fish and Crop Integrated Value </a:t>
            </a:r>
            <a:r>
              <a:rPr lang="en-US" sz="3600" dirty="0" smtClean="0">
                <a:solidFill>
                  <a:srgbClr val="0070C0"/>
                </a:solidFill>
              </a:rPr>
              <a:t>Chains (ICH-LIEBE-FISCH)</a:t>
            </a:r>
            <a:endParaRPr lang="en-GB" sz="36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70" y="2928934"/>
            <a:ext cx="5416701" cy="3624266"/>
          </a:xfrm>
          <a:prstGeom prst="rect">
            <a:avLst/>
          </a:prstGeom>
        </p:spPr>
      </p:pic>
      <p:pic>
        <p:nvPicPr>
          <p:cNvPr id="9" name="Grafik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82045" y="95249"/>
            <a:ext cx="830580" cy="923290"/>
          </a:xfrm>
          <a:prstGeom prst="rect">
            <a:avLst/>
          </a:prstGeom>
        </p:spPr>
      </p:pic>
      <p:pic>
        <p:nvPicPr>
          <p:cNvPr id="11" name="Grafik 1"/>
          <p:cNvPicPr/>
          <p:nvPr/>
        </p:nvPicPr>
        <p:blipFill>
          <a:blip r:embed="rId4"/>
          <a:stretch>
            <a:fillRect/>
          </a:stretch>
        </p:blipFill>
        <p:spPr>
          <a:xfrm>
            <a:off x="498157" y="361217"/>
            <a:ext cx="1040130" cy="617220"/>
          </a:xfrm>
          <a:prstGeom prst="rect">
            <a:avLst/>
          </a:prstGeom>
        </p:spPr>
      </p:pic>
      <p:pic>
        <p:nvPicPr>
          <p:cNvPr id="12" name="Picture 11" descr="http://www.emb.fraunhofer.de/content/dam/emb/emb_190x52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61217"/>
            <a:ext cx="1814195" cy="49657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312" y="247332"/>
            <a:ext cx="521970" cy="61912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5249"/>
            <a:ext cx="1418907" cy="77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addition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-64778"/>
            <a:ext cx="835224" cy="920576"/>
          </a:xfrm>
          <a:prstGeom prst="rect">
            <a:avLst/>
          </a:prstGeom>
        </p:spPr>
      </p:pic>
      <p:pic>
        <p:nvPicPr>
          <p:cNvPr id="5" name="Picture 4" descr="http://www.emb.fraunhofer.de/content/dam/emb/emb_190x52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1309" y="127540"/>
            <a:ext cx="1814195" cy="49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7848600" cy="4191000"/>
          </a:xfrm>
        </p:spPr>
        <p:txBody>
          <a:bodyPr/>
          <a:lstStyle/>
          <a:p>
            <a:r>
              <a:rPr lang="en-US" dirty="0"/>
              <a:t>Establishment of Care groups</a:t>
            </a:r>
          </a:p>
          <a:p>
            <a:r>
              <a:rPr lang="en-US" dirty="0"/>
              <a:t>Impact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End </a:t>
            </a:r>
            <a:r>
              <a:rPr lang="en-US" dirty="0"/>
              <a:t>line Survey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-64778"/>
            <a:ext cx="835224" cy="920576"/>
          </a:xfrm>
          <a:prstGeom prst="rect">
            <a:avLst/>
          </a:prstGeom>
        </p:spPr>
      </p:pic>
      <p:pic>
        <p:nvPicPr>
          <p:cNvPr id="5" name="Picture 4" descr="http://www.emb.fraunhofer.de/content/dam/emb/emb_190x52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27540"/>
            <a:ext cx="1814195" cy="49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 &amp;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7772400" cy="4419600"/>
          </a:xfrm>
        </p:spPr>
        <p:txBody>
          <a:bodyPr/>
          <a:lstStyle/>
          <a:p>
            <a:r>
              <a:rPr lang="en-US" dirty="0" smtClean="0"/>
              <a:t>Through the Project the selected communities will benefit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Capacity building through training in fish production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Exposure to markets for their products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Increased access to nutritious food stuff in the communities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Formation and support of innovative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53" y="4419600"/>
            <a:ext cx="3581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-140978"/>
            <a:ext cx="835224" cy="920576"/>
          </a:xfrm>
          <a:prstGeom prst="rect">
            <a:avLst/>
          </a:prstGeom>
        </p:spPr>
      </p:pic>
      <p:pic>
        <p:nvPicPr>
          <p:cNvPr id="6" name="Picture 5" descr="http://www.emb.fraunhofer.de/content/dam/emb/emb_190x52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702" y="111774"/>
            <a:ext cx="1814195" cy="49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2667000"/>
            <a:ext cx="579120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925"/>
            <a:ext cx="835224" cy="920576"/>
          </a:xfrm>
          <a:prstGeom prst="rect">
            <a:avLst/>
          </a:prstGeom>
        </p:spPr>
      </p:pic>
      <p:pic>
        <p:nvPicPr>
          <p:cNvPr id="7" name="Picture 6" descr="http://www.emb.fraunhofer.de/content/dam/emb/emb_190x52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37928"/>
            <a:ext cx="1814195" cy="496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133600"/>
            <a:ext cx="7620000" cy="4267200"/>
          </a:xfrm>
        </p:spPr>
        <p:txBody>
          <a:bodyPr/>
          <a:lstStyle/>
          <a:p>
            <a:r>
              <a:rPr lang="en-US" dirty="0" smtClean="0"/>
              <a:t>LUANAR, QUALivES, IFFNT in collaboration with Germany partners  are to conduct a 3 year research for development project called ICH-LIEBE-FISCH.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-3833"/>
            <a:ext cx="1219306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571340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7" name="Picture 6" descr="http://www.emb.fraunhofer.de/content/dam/emb/emb_190x52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0312" y="138838"/>
            <a:ext cx="1814195" cy="496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800" y="-73165"/>
            <a:ext cx="83522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60" y="161753"/>
            <a:ext cx="6019800" cy="1139825"/>
          </a:xfrm>
        </p:spPr>
        <p:txBody>
          <a:bodyPr/>
          <a:lstStyle/>
          <a:p>
            <a:r>
              <a:rPr lang="en-US" b="1" dirty="0" smtClean="0"/>
              <a:t>ICH-LIEBE-FISCH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285720" y="1500198"/>
            <a:ext cx="8858280" cy="514351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u="sng" dirty="0" smtClean="0">
                <a:solidFill>
                  <a:schemeClr val="bg1"/>
                </a:solidFill>
                <a:latin typeface="+mn-lt"/>
              </a:rPr>
              <a:t>Main Objective </a:t>
            </a:r>
          </a:p>
          <a:p>
            <a:pPr algn="ctr" eaLnBrk="0" hangingPunct="0"/>
            <a:r>
              <a:rPr lang="en-US" sz="2400" b="1" dirty="0">
                <a:solidFill>
                  <a:srgbClr val="FFFF00"/>
                </a:solidFill>
                <a:latin typeface="+mn-lt"/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o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improve health, nutrition and incomes of smallholder farmer communities through collaborative implementation of a sustainable aquaculture practice for the endemic finfish species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Oreochromis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karongae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in combination with crop production in a closed nutrient cycle and with reduce water usage.</a:t>
            </a:r>
            <a:endParaRPr lang="en-US" sz="2400" b="1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2" descr="ScreenHunter_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DE4D9"/>
              </a:clrFrom>
              <a:clrTo>
                <a:srgbClr val="DDE4D9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7740352" y="161753"/>
            <a:ext cx="1220625" cy="1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20" y="193284"/>
            <a:ext cx="835224" cy="9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steadily increase the </a:t>
            </a:r>
            <a:r>
              <a:rPr lang="en-US" dirty="0"/>
              <a:t>supply </a:t>
            </a:r>
            <a:r>
              <a:rPr lang="en-US" dirty="0" smtClean="0"/>
              <a:t>O</a:t>
            </a:r>
            <a:r>
              <a:rPr lang="en-US" dirty="0"/>
              <a:t>. </a:t>
            </a:r>
            <a:r>
              <a:rPr lang="en-US" dirty="0" err="1"/>
              <a:t>k</a:t>
            </a:r>
            <a:r>
              <a:rPr lang="en-US" i="1" dirty="0" err="1"/>
              <a:t>arongae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en-US" dirty="0" err="1" smtClean="0"/>
              <a:t>Chambo</a:t>
            </a:r>
            <a:r>
              <a:rPr lang="en-US" dirty="0" smtClean="0"/>
              <a:t>) fingerlings </a:t>
            </a:r>
            <a:r>
              <a:rPr lang="en-US" dirty="0"/>
              <a:t>to fish farmers</a:t>
            </a: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smtClean="0"/>
              <a:t>sustainably </a:t>
            </a:r>
            <a:r>
              <a:rPr lang="en-US" dirty="0"/>
              <a:t>use </a:t>
            </a:r>
            <a:r>
              <a:rPr lang="en-US" dirty="0" smtClean="0"/>
              <a:t>water </a:t>
            </a:r>
            <a:r>
              <a:rPr lang="en-US" dirty="0"/>
              <a:t>resources through multiple use in fish and crop production</a:t>
            </a:r>
            <a:endParaRPr lang="en-US" dirty="0" smtClean="0"/>
          </a:p>
          <a:p>
            <a:pPr lvl="0">
              <a:buFont typeface="+mj-lt"/>
              <a:buAutoNum type="arabicPeriod"/>
            </a:pPr>
            <a:r>
              <a:rPr lang="en-US" dirty="0" smtClean="0"/>
              <a:t>To diversify </a:t>
            </a:r>
            <a:r>
              <a:rPr lang="en-US" dirty="0"/>
              <a:t>crop production, especially of indigenous </a:t>
            </a:r>
            <a:r>
              <a:rPr lang="en-US" dirty="0" smtClean="0"/>
              <a:t>vegetables.</a:t>
            </a:r>
          </a:p>
          <a:p>
            <a:pPr lvl="0">
              <a:buFont typeface="+mj-lt"/>
              <a:buAutoNum type="arabicPeriod"/>
            </a:pPr>
            <a:r>
              <a:rPr lang="en-US" dirty="0" smtClean="0"/>
              <a:t>To disseminate </a:t>
            </a:r>
            <a:r>
              <a:rPr lang="en-US" dirty="0"/>
              <a:t>technical and production expertise in fingerling production and use of IAA </a:t>
            </a:r>
            <a:r>
              <a:rPr lang="en-US" dirty="0" smtClean="0"/>
              <a:t>systems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dirty="0"/>
              <a:t>5. To Enhance socio-economic status of farmers in rural areas through dissemination of </a:t>
            </a:r>
            <a:r>
              <a:rPr lang="en-US" dirty="0" smtClean="0"/>
              <a:t>knowledge </a:t>
            </a:r>
            <a:r>
              <a:rPr lang="en-US" dirty="0"/>
              <a:t>and strengthening of competiveness through networking.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dirty="0"/>
              <a:t>6. To Ameliorate food and income security for smallholder farmers in rural areas.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dirty="0"/>
              <a:t>7. To Improve health status of rural communities</a:t>
            </a:r>
          </a:p>
          <a:p>
            <a:pPr lvl="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2" descr="ScreenHunter_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DE4D9"/>
              </a:clrFrom>
              <a:clrTo>
                <a:srgbClr val="DDE4D9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7740352" y="172851"/>
            <a:ext cx="1220625" cy="1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51" y="172851"/>
            <a:ext cx="835224" cy="9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228" y="133224"/>
            <a:ext cx="1810669" cy="499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/>
          <a:lstStyle/>
          <a:p>
            <a:r>
              <a:rPr lang="en-US" dirty="0" smtClean="0"/>
              <a:t>The Project will be implemented in two districts; Mchinji and Nkhotakota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Nkhotakota </a:t>
            </a:r>
            <a:r>
              <a:rPr lang="en-US" dirty="0" smtClean="0"/>
              <a:t>the project will concentrate its </a:t>
            </a:r>
            <a:r>
              <a:rPr lang="en-US" dirty="0" smtClean="0"/>
              <a:t>activities </a:t>
            </a:r>
            <a:r>
              <a:rPr lang="en-US" dirty="0" smtClean="0"/>
              <a:t>in </a:t>
            </a:r>
          </a:p>
          <a:p>
            <a:pPr lvl="1"/>
            <a:r>
              <a:rPr lang="en-US" dirty="0" smtClean="0"/>
              <a:t>Ntosa EPA </a:t>
            </a:r>
            <a:r>
              <a:rPr lang="en-US" dirty="0" smtClean="0"/>
              <a:t>(Benga</a:t>
            </a:r>
            <a:r>
              <a:rPr lang="en-US" dirty="0" smtClean="0"/>
              <a:t> section)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This section has </a:t>
            </a:r>
            <a:r>
              <a:rPr lang="en-US" dirty="0" smtClean="0"/>
              <a:t>been </a:t>
            </a:r>
            <a:r>
              <a:rPr lang="en-US" dirty="0" smtClean="0"/>
              <a:t>selected due to large number of active fish farmers. </a:t>
            </a:r>
            <a:endParaRPr lang="en-US" dirty="0"/>
          </a:p>
        </p:txBody>
      </p:sp>
      <p:pic>
        <p:nvPicPr>
          <p:cNvPr id="4" name="Picture 2" descr="ScreenHunter_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DE4D9"/>
              </a:clrFrom>
              <a:clrTo>
                <a:srgbClr val="DDE4D9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7596336" y="154"/>
            <a:ext cx="1220625" cy="1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37046" y="103133"/>
            <a:ext cx="830580" cy="923290"/>
          </a:xfrm>
          <a:prstGeom prst="rect">
            <a:avLst/>
          </a:prstGeom>
        </p:spPr>
      </p:pic>
      <p:pic>
        <p:nvPicPr>
          <p:cNvPr id="6" name="Picture 5" descr="http://www.emb.fraunhofer.de/content/dam/emb/emb_190x52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4602"/>
            <a:ext cx="1814195" cy="49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beneficiaries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133600"/>
            <a:ext cx="7620000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The Project will work with selected fish farming communities</a:t>
            </a:r>
          </a:p>
          <a:p>
            <a:pPr lvl="1"/>
            <a:r>
              <a:rPr lang="en-US" dirty="0" smtClean="0"/>
              <a:t>Individuals, groups , clubs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70" y="76200"/>
            <a:ext cx="835224" cy="920576"/>
          </a:xfrm>
          <a:prstGeom prst="rect">
            <a:avLst/>
          </a:prstGeom>
        </p:spPr>
      </p:pic>
      <p:pic>
        <p:nvPicPr>
          <p:cNvPr id="5" name="Picture 4" descr="http://www.emb.fraunhofer.de/content/dam/emb/emb_190x52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9805" y="193593"/>
            <a:ext cx="1814195" cy="49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133600"/>
            <a:ext cx="7620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Project will start with a crosscutting baseline study that will;</a:t>
            </a:r>
          </a:p>
          <a:p>
            <a:pPr lvl="1"/>
            <a:r>
              <a:rPr lang="en-US" dirty="0"/>
              <a:t>look at the current status of </a:t>
            </a:r>
            <a:r>
              <a:rPr lang="en-US" dirty="0" smtClean="0"/>
              <a:t>Aquaculture; </a:t>
            </a:r>
          </a:p>
          <a:p>
            <a:pPr lvl="1"/>
            <a:r>
              <a:rPr lang="en-US" dirty="0" smtClean="0"/>
              <a:t>Assess Women and Child Health and nutrition</a:t>
            </a:r>
          </a:p>
          <a:p>
            <a:pPr lvl="1"/>
            <a:r>
              <a:rPr lang="en-US" dirty="0" smtClean="0"/>
              <a:t>Capture the Knowledge of communities on IAA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Fish Production: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Fish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Vegetable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Solar powered fish hatcheries.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94" y="-3833"/>
            <a:ext cx="1219306" cy="12558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800" y="4005489"/>
            <a:ext cx="3619500" cy="2714625"/>
          </a:xfrm>
          <a:prstGeom prst="rect">
            <a:avLst/>
          </a:prstGeom>
        </p:spPr>
      </p:pic>
      <p:pic>
        <p:nvPicPr>
          <p:cNvPr id="7" name="Grafik 2"/>
          <p:cNvPicPr/>
          <p:nvPr/>
        </p:nvPicPr>
        <p:blipFill>
          <a:blip r:embed="rId4"/>
          <a:stretch>
            <a:fillRect/>
          </a:stretch>
        </p:blipFill>
        <p:spPr>
          <a:xfrm>
            <a:off x="5784124" y="-11884"/>
            <a:ext cx="830580" cy="923290"/>
          </a:xfrm>
          <a:prstGeom prst="rect">
            <a:avLst/>
          </a:prstGeom>
        </p:spPr>
      </p:pic>
      <p:pic>
        <p:nvPicPr>
          <p:cNvPr id="8" name="Picture 7" descr="http://www.emb.fraunhofer.de/content/dam/emb/emb_190x52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01476"/>
            <a:ext cx="1814195" cy="496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" y="605967"/>
            <a:ext cx="9089196" cy="583547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-152400"/>
            <a:ext cx="835224" cy="920576"/>
          </a:xfrm>
          <a:prstGeom prst="rect">
            <a:avLst/>
          </a:prstGeom>
        </p:spPr>
      </p:pic>
      <p:pic>
        <p:nvPicPr>
          <p:cNvPr id="7" name="Picture 6" descr="http://www.emb.fraunhofer.de/content/dam/emb/emb_190x52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04" y="100326"/>
            <a:ext cx="1814195" cy="49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02554"/>
            <a:ext cx="8723002" cy="6109161"/>
          </a:xfrm>
          <a:prstGeom prst="rect">
            <a:avLst/>
          </a:prstGeom>
        </p:spPr>
      </p:pic>
      <p:pic>
        <p:nvPicPr>
          <p:cNvPr id="5" name="Grafik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299" y="40099"/>
            <a:ext cx="830580" cy="923290"/>
          </a:xfrm>
          <a:prstGeom prst="rect">
            <a:avLst/>
          </a:prstGeom>
        </p:spPr>
      </p:pic>
      <p:pic>
        <p:nvPicPr>
          <p:cNvPr id="6" name="Picture 5" descr="http://www.emb.fraunhofer.de/content/dam/emb/emb_190x52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4775" y="157130"/>
            <a:ext cx="1814195" cy="49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1036410" cy="62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8670"/>
            <a:ext cx="121930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4918</TotalTime>
  <Words>361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Improving Community Health-Nutrition Linkages through Solar Energy Based Fish and Crop Integrated Value Chains (ICH-LIEBE-FISCH)</vt:lpstr>
      <vt:lpstr>INTRODUCTION</vt:lpstr>
      <vt:lpstr>ICH-LIEBE-FISCH</vt:lpstr>
      <vt:lpstr>Specific Objectives</vt:lpstr>
      <vt:lpstr>Research Areas</vt:lpstr>
      <vt:lpstr>Target beneficiaries</vt:lpstr>
      <vt:lpstr>Activities of the project</vt:lpstr>
      <vt:lpstr>PowerPoint Presentation</vt:lpstr>
      <vt:lpstr>PowerPoint Presentation</vt:lpstr>
      <vt:lpstr>Activities of the project</vt:lpstr>
      <vt:lpstr>Activities of the project</vt:lpstr>
      <vt:lpstr>Community Outreach &amp; Benefits</vt:lpstr>
      <vt:lpstr>End of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</dc:title>
  <dc:creator>aquafishdept</dc:creator>
  <cp:lastModifiedBy>IDRISSA NKWANDA</cp:lastModifiedBy>
  <cp:revision>180</cp:revision>
  <dcterms:created xsi:type="dcterms:W3CDTF">2009-08-18T17:50:54Z</dcterms:created>
  <dcterms:modified xsi:type="dcterms:W3CDTF">2016-11-30T13:07:33Z</dcterms:modified>
</cp:coreProperties>
</file>