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33" r:id="rId1"/>
  </p:sldMasterIdLst>
  <p:sldIdLst>
    <p:sldId id="290" r:id="rId2"/>
    <p:sldId id="316" r:id="rId3"/>
    <p:sldId id="325" r:id="rId4"/>
    <p:sldId id="299" r:id="rId5"/>
    <p:sldId id="311" r:id="rId6"/>
    <p:sldId id="319" r:id="rId7"/>
    <p:sldId id="317" r:id="rId8"/>
    <p:sldId id="326" r:id="rId9"/>
    <p:sldId id="329" r:id="rId10"/>
    <p:sldId id="330" r:id="rId11"/>
    <p:sldId id="321" r:id="rId12"/>
    <p:sldId id="322" r:id="rId13"/>
    <p:sldId id="331" r:id="rId14"/>
    <p:sldId id="332" r:id="rId15"/>
    <p:sldId id="318" r:id="rId16"/>
    <p:sldId id="333" r:id="rId17"/>
    <p:sldId id="334" r:id="rId18"/>
    <p:sldId id="335" r:id="rId19"/>
    <p:sldId id="336" r:id="rId20"/>
    <p:sldId id="337" r:id="rId21"/>
    <p:sldId id="338" r:id="rId22"/>
    <p:sldId id="339" r:id="rId23"/>
    <p:sldId id="340"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30" autoAdjust="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Mean</a:t>
            </a:r>
            <a:r>
              <a:rPr lang="en-US" b="1" baseline="0"/>
              <a:t> Weight Of Fish Over Three Months (Nkhotakota District)</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c:f>
              <c:strCache>
                <c:ptCount val="1"/>
                <c:pt idx="0">
                  <c:v>Initial Size</c:v>
                </c:pt>
              </c:strCache>
            </c:strRef>
          </c:tx>
          <c:spPr>
            <a:solidFill>
              <a:srgbClr val="0070C0"/>
            </a:solidFill>
            <a:ln>
              <a:noFill/>
            </a:ln>
            <a:effectLst/>
          </c:spPr>
          <c:invertIfNegative val="0"/>
          <c:cat>
            <c:strRef>
              <c:f>Sheet1!$B$3:$B$10</c:f>
              <c:strCache>
                <c:ptCount val="8"/>
                <c:pt idx="0">
                  <c:v>Teen Mission</c:v>
                </c:pt>
                <c:pt idx="1">
                  <c:v>Masakatila</c:v>
                </c:pt>
                <c:pt idx="2">
                  <c:v>Maluzi</c:v>
                </c:pt>
                <c:pt idx="3">
                  <c:v>Chijere</c:v>
                </c:pt>
                <c:pt idx="4">
                  <c:v>Sinoya</c:v>
                </c:pt>
                <c:pt idx="5">
                  <c:v>Mkonda Pond 1</c:v>
                </c:pt>
                <c:pt idx="6">
                  <c:v>MKonda Pond 2</c:v>
                </c:pt>
                <c:pt idx="7">
                  <c:v>Njolo</c:v>
                </c:pt>
              </c:strCache>
            </c:strRef>
          </c:cat>
          <c:val>
            <c:numRef>
              <c:f>Sheet1!$C$3:$C$10</c:f>
              <c:numCache>
                <c:formatCode>General</c:formatCode>
                <c:ptCount val="8"/>
                <c:pt idx="0">
                  <c:v>10</c:v>
                </c:pt>
                <c:pt idx="1">
                  <c:v>10</c:v>
                </c:pt>
                <c:pt idx="2">
                  <c:v>10</c:v>
                </c:pt>
                <c:pt idx="3">
                  <c:v>10</c:v>
                </c:pt>
                <c:pt idx="4">
                  <c:v>10</c:v>
                </c:pt>
                <c:pt idx="5">
                  <c:v>10</c:v>
                </c:pt>
                <c:pt idx="6">
                  <c:v>10</c:v>
                </c:pt>
                <c:pt idx="7">
                  <c:v>10</c:v>
                </c:pt>
              </c:numCache>
            </c:numRef>
          </c:val>
          <c:extLst xmlns:c16r2="http://schemas.microsoft.com/office/drawing/2015/06/chart">
            <c:ext xmlns:c16="http://schemas.microsoft.com/office/drawing/2014/chart" uri="{C3380CC4-5D6E-409C-BE32-E72D297353CC}">
              <c16:uniqueId val="{00000000-85F7-454D-A2ED-B9548D1C96C6}"/>
            </c:ext>
          </c:extLst>
        </c:ser>
        <c:ser>
          <c:idx val="1"/>
          <c:order val="1"/>
          <c:tx>
            <c:strRef>
              <c:f>Sheet1!$D$2</c:f>
              <c:strCache>
                <c:ptCount val="1"/>
                <c:pt idx="0">
                  <c:v>One Month</c:v>
                </c:pt>
              </c:strCache>
            </c:strRef>
          </c:tx>
          <c:spPr>
            <a:solidFill>
              <a:srgbClr val="00B050"/>
            </a:solidFill>
            <a:ln>
              <a:noFill/>
            </a:ln>
            <a:effectLst/>
          </c:spPr>
          <c:invertIfNegative val="0"/>
          <c:cat>
            <c:strRef>
              <c:f>Sheet1!$B$3:$B$10</c:f>
              <c:strCache>
                <c:ptCount val="8"/>
                <c:pt idx="0">
                  <c:v>Teen Mission</c:v>
                </c:pt>
                <c:pt idx="1">
                  <c:v>Masakatila</c:v>
                </c:pt>
                <c:pt idx="2">
                  <c:v>Maluzi</c:v>
                </c:pt>
                <c:pt idx="3">
                  <c:v>Chijere</c:v>
                </c:pt>
                <c:pt idx="4">
                  <c:v>Sinoya</c:v>
                </c:pt>
                <c:pt idx="5">
                  <c:v>Mkonda Pond 1</c:v>
                </c:pt>
                <c:pt idx="6">
                  <c:v>MKonda Pond 2</c:v>
                </c:pt>
                <c:pt idx="7">
                  <c:v>Njolo</c:v>
                </c:pt>
              </c:strCache>
            </c:strRef>
          </c:cat>
          <c:val>
            <c:numRef>
              <c:f>Sheet1!$D$3:$D$10</c:f>
              <c:numCache>
                <c:formatCode>General</c:formatCode>
                <c:ptCount val="8"/>
                <c:pt idx="0">
                  <c:v>16.14</c:v>
                </c:pt>
                <c:pt idx="1">
                  <c:v>17.29</c:v>
                </c:pt>
                <c:pt idx="2">
                  <c:v>25.71</c:v>
                </c:pt>
                <c:pt idx="3">
                  <c:v>24.72</c:v>
                </c:pt>
                <c:pt idx="4">
                  <c:v>26.76</c:v>
                </c:pt>
                <c:pt idx="5">
                  <c:v>12.58</c:v>
                </c:pt>
                <c:pt idx="6">
                  <c:v>20.21</c:v>
                </c:pt>
              </c:numCache>
            </c:numRef>
          </c:val>
          <c:extLst xmlns:c16r2="http://schemas.microsoft.com/office/drawing/2015/06/chart">
            <c:ext xmlns:c16="http://schemas.microsoft.com/office/drawing/2014/chart" uri="{C3380CC4-5D6E-409C-BE32-E72D297353CC}">
              <c16:uniqueId val="{00000001-85F7-454D-A2ED-B9548D1C96C6}"/>
            </c:ext>
          </c:extLst>
        </c:ser>
        <c:ser>
          <c:idx val="2"/>
          <c:order val="2"/>
          <c:tx>
            <c:strRef>
              <c:f>Sheet1!$E$2</c:f>
              <c:strCache>
                <c:ptCount val="1"/>
                <c:pt idx="0">
                  <c:v>Two Months</c:v>
                </c:pt>
              </c:strCache>
            </c:strRef>
          </c:tx>
          <c:spPr>
            <a:solidFill>
              <a:srgbClr val="FF0000"/>
            </a:solidFill>
            <a:ln>
              <a:noFill/>
            </a:ln>
            <a:effectLst/>
          </c:spPr>
          <c:invertIfNegative val="0"/>
          <c:cat>
            <c:strRef>
              <c:f>Sheet1!$B$3:$B$10</c:f>
              <c:strCache>
                <c:ptCount val="8"/>
                <c:pt idx="0">
                  <c:v>Teen Mission</c:v>
                </c:pt>
                <c:pt idx="1">
                  <c:v>Masakatila</c:v>
                </c:pt>
                <c:pt idx="2">
                  <c:v>Maluzi</c:v>
                </c:pt>
                <c:pt idx="3">
                  <c:v>Chijere</c:v>
                </c:pt>
                <c:pt idx="4">
                  <c:v>Sinoya</c:v>
                </c:pt>
                <c:pt idx="5">
                  <c:v>Mkonda Pond 1</c:v>
                </c:pt>
                <c:pt idx="6">
                  <c:v>MKonda Pond 2</c:v>
                </c:pt>
                <c:pt idx="7">
                  <c:v>Njolo</c:v>
                </c:pt>
              </c:strCache>
            </c:strRef>
          </c:cat>
          <c:val>
            <c:numRef>
              <c:f>Sheet1!$E$3:$E$10</c:f>
              <c:numCache>
                <c:formatCode>General</c:formatCode>
                <c:ptCount val="8"/>
                <c:pt idx="0">
                  <c:v>20.5</c:v>
                </c:pt>
                <c:pt idx="1">
                  <c:v>21.07</c:v>
                </c:pt>
                <c:pt idx="2">
                  <c:v>39.86</c:v>
                </c:pt>
                <c:pt idx="3">
                  <c:v>45.24</c:v>
                </c:pt>
                <c:pt idx="4">
                  <c:v>36.979999999999997</c:v>
                </c:pt>
                <c:pt idx="5">
                  <c:v>21.31</c:v>
                </c:pt>
                <c:pt idx="6">
                  <c:v>25.58</c:v>
                </c:pt>
                <c:pt idx="7">
                  <c:v>51.99</c:v>
                </c:pt>
              </c:numCache>
            </c:numRef>
          </c:val>
          <c:extLst xmlns:c16r2="http://schemas.microsoft.com/office/drawing/2015/06/chart">
            <c:ext xmlns:c16="http://schemas.microsoft.com/office/drawing/2014/chart" uri="{C3380CC4-5D6E-409C-BE32-E72D297353CC}">
              <c16:uniqueId val="{00000002-85F7-454D-A2ED-B9548D1C96C6}"/>
            </c:ext>
          </c:extLst>
        </c:ser>
        <c:ser>
          <c:idx val="3"/>
          <c:order val="3"/>
          <c:tx>
            <c:strRef>
              <c:f>Sheet1!$F$2</c:f>
              <c:strCache>
                <c:ptCount val="1"/>
                <c:pt idx="0">
                  <c:v>Three Months</c:v>
                </c:pt>
              </c:strCache>
            </c:strRef>
          </c:tx>
          <c:spPr>
            <a:solidFill>
              <a:schemeClr val="accent4"/>
            </a:solidFill>
            <a:ln>
              <a:noFill/>
            </a:ln>
            <a:effectLst/>
          </c:spPr>
          <c:invertIfNegative val="0"/>
          <c:cat>
            <c:strRef>
              <c:f>Sheet1!$B$3:$B$10</c:f>
              <c:strCache>
                <c:ptCount val="8"/>
                <c:pt idx="0">
                  <c:v>Teen Mission</c:v>
                </c:pt>
                <c:pt idx="1">
                  <c:v>Masakatila</c:v>
                </c:pt>
                <c:pt idx="2">
                  <c:v>Maluzi</c:v>
                </c:pt>
                <c:pt idx="3">
                  <c:v>Chijere</c:v>
                </c:pt>
                <c:pt idx="4">
                  <c:v>Sinoya</c:v>
                </c:pt>
                <c:pt idx="5">
                  <c:v>Mkonda Pond 1</c:v>
                </c:pt>
                <c:pt idx="6">
                  <c:v>MKonda Pond 2</c:v>
                </c:pt>
                <c:pt idx="7">
                  <c:v>Njolo</c:v>
                </c:pt>
              </c:strCache>
            </c:strRef>
          </c:cat>
          <c:val>
            <c:numRef>
              <c:f>Sheet1!$F$3:$F$10</c:f>
              <c:numCache>
                <c:formatCode>_(* #,##0.00_);_(* \(#,##0.00\);_(* "-"??_);_(@_)</c:formatCode>
                <c:ptCount val="8"/>
                <c:pt idx="0">
                  <c:v>44.003999999999991</c:v>
                </c:pt>
                <c:pt idx="1">
                  <c:v>35.111999999999995</c:v>
                </c:pt>
                <c:pt idx="2">
                  <c:v>44.332000000000001</c:v>
                </c:pt>
                <c:pt idx="3">
                  <c:v>53.341666666666669</c:v>
                </c:pt>
                <c:pt idx="4">
                  <c:v>57.24</c:v>
                </c:pt>
                <c:pt idx="5">
                  <c:v>36.22</c:v>
                </c:pt>
                <c:pt idx="6">
                  <c:v>37.26</c:v>
                </c:pt>
                <c:pt idx="7">
                  <c:v>94.68</c:v>
                </c:pt>
              </c:numCache>
            </c:numRef>
          </c:val>
          <c:extLst xmlns:c16r2="http://schemas.microsoft.com/office/drawing/2015/06/chart">
            <c:ext xmlns:c16="http://schemas.microsoft.com/office/drawing/2014/chart" uri="{C3380CC4-5D6E-409C-BE32-E72D297353CC}">
              <c16:uniqueId val="{00000003-85F7-454D-A2ED-B9548D1C96C6}"/>
            </c:ext>
          </c:extLst>
        </c:ser>
        <c:dLbls>
          <c:showLegendKey val="0"/>
          <c:showVal val="0"/>
          <c:showCatName val="0"/>
          <c:showSerName val="0"/>
          <c:showPercent val="0"/>
          <c:showBubbleSize val="0"/>
        </c:dLbls>
        <c:gapWidth val="219"/>
        <c:overlap val="-27"/>
        <c:axId val="551680752"/>
        <c:axId val="551672048"/>
      </c:barChart>
      <c:catAx>
        <c:axId val="5516807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CLUB</a:t>
                </a:r>
                <a:r>
                  <a:rPr lang="en-US" baseline="0"/>
                  <a:t> NAMES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672048"/>
        <c:crosses val="autoZero"/>
        <c:auto val="1"/>
        <c:lblAlgn val="ctr"/>
        <c:lblOffset val="100"/>
        <c:noMultiLvlLbl val="0"/>
      </c:catAx>
      <c:valAx>
        <c:axId val="551672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Weight</a:t>
                </a:r>
                <a:r>
                  <a:rPr lang="en-US" baseline="0"/>
                  <a:t> (g)</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680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Mean</a:t>
            </a:r>
            <a:r>
              <a:rPr lang="en-US" baseline="0"/>
              <a:t> Weight Of Fish Over three Months Period (Mchinji District)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Sheet2!$D$3</c:f>
              <c:strCache>
                <c:ptCount val="1"/>
                <c:pt idx="0">
                  <c:v>Initial Size</c:v>
                </c:pt>
              </c:strCache>
            </c:strRef>
          </c:tx>
          <c:spPr>
            <a:solidFill>
              <a:schemeClr val="accent1"/>
            </a:solidFill>
            <a:ln>
              <a:noFill/>
            </a:ln>
            <a:effectLst/>
          </c:spPr>
          <c:invertIfNegative val="0"/>
          <c:cat>
            <c:strRef>
              <c:f>Sheet2!$C$4:$C$11</c:f>
              <c:strCache>
                <c:ptCount val="8"/>
                <c:pt idx="0">
                  <c:v>Chikondi Pond 1</c:v>
                </c:pt>
                <c:pt idx="1">
                  <c:v>Chikondi Pond 2</c:v>
                </c:pt>
                <c:pt idx="2">
                  <c:v>Tikondane Pond 1</c:v>
                </c:pt>
                <c:pt idx="3">
                  <c:v>Tikondane Pond 2</c:v>
                </c:pt>
                <c:pt idx="4">
                  <c:v>Tikondane Pond 3</c:v>
                </c:pt>
                <c:pt idx="5">
                  <c:v>Ntawa</c:v>
                </c:pt>
                <c:pt idx="6">
                  <c:v>Jamikaeli Kanyenda</c:v>
                </c:pt>
                <c:pt idx="7">
                  <c:v>Jefter Zenasi</c:v>
                </c:pt>
              </c:strCache>
            </c:strRef>
          </c:cat>
          <c:val>
            <c:numRef>
              <c:f>Sheet2!$D$4:$D$11</c:f>
              <c:numCache>
                <c:formatCode>General</c:formatCode>
                <c:ptCount val="8"/>
                <c:pt idx="0">
                  <c:v>10</c:v>
                </c:pt>
                <c:pt idx="1">
                  <c:v>10</c:v>
                </c:pt>
                <c:pt idx="2">
                  <c:v>10</c:v>
                </c:pt>
                <c:pt idx="3">
                  <c:v>10</c:v>
                </c:pt>
                <c:pt idx="4">
                  <c:v>10</c:v>
                </c:pt>
                <c:pt idx="5">
                  <c:v>10</c:v>
                </c:pt>
                <c:pt idx="6">
                  <c:v>10</c:v>
                </c:pt>
                <c:pt idx="7">
                  <c:v>10</c:v>
                </c:pt>
              </c:numCache>
            </c:numRef>
          </c:val>
          <c:extLst xmlns:c16r2="http://schemas.microsoft.com/office/drawing/2015/06/chart">
            <c:ext xmlns:c16="http://schemas.microsoft.com/office/drawing/2014/chart" uri="{C3380CC4-5D6E-409C-BE32-E72D297353CC}">
              <c16:uniqueId val="{00000000-E40D-4561-BB13-5371DD9B9741}"/>
            </c:ext>
          </c:extLst>
        </c:ser>
        <c:ser>
          <c:idx val="1"/>
          <c:order val="1"/>
          <c:tx>
            <c:strRef>
              <c:f>Sheet2!$E$3</c:f>
              <c:strCache>
                <c:ptCount val="1"/>
                <c:pt idx="0">
                  <c:v>One Month</c:v>
                </c:pt>
              </c:strCache>
            </c:strRef>
          </c:tx>
          <c:spPr>
            <a:solidFill>
              <a:srgbClr val="FF0000"/>
            </a:solidFill>
            <a:ln>
              <a:noFill/>
            </a:ln>
            <a:effectLst/>
          </c:spPr>
          <c:invertIfNegative val="0"/>
          <c:cat>
            <c:strRef>
              <c:f>Sheet2!$C$4:$C$11</c:f>
              <c:strCache>
                <c:ptCount val="8"/>
                <c:pt idx="0">
                  <c:v>Chikondi Pond 1</c:v>
                </c:pt>
                <c:pt idx="1">
                  <c:v>Chikondi Pond 2</c:v>
                </c:pt>
                <c:pt idx="2">
                  <c:v>Tikondane Pond 1</c:v>
                </c:pt>
                <c:pt idx="3">
                  <c:v>Tikondane Pond 2</c:v>
                </c:pt>
                <c:pt idx="4">
                  <c:v>Tikondane Pond 3</c:v>
                </c:pt>
                <c:pt idx="5">
                  <c:v>Ntawa</c:v>
                </c:pt>
                <c:pt idx="6">
                  <c:v>Jamikaeli Kanyenda</c:v>
                </c:pt>
                <c:pt idx="7">
                  <c:v>Jefter Zenasi</c:v>
                </c:pt>
              </c:strCache>
            </c:strRef>
          </c:cat>
          <c:val>
            <c:numRef>
              <c:f>Sheet2!$E$4:$E$11</c:f>
              <c:numCache>
                <c:formatCode>General</c:formatCode>
                <c:ptCount val="8"/>
                <c:pt idx="0">
                  <c:v>17.7</c:v>
                </c:pt>
                <c:pt idx="1">
                  <c:v>16.68</c:v>
                </c:pt>
                <c:pt idx="2">
                  <c:v>22.34</c:v>
                </c:pt>
                <c:pt idx="3">
                  <c:v>19.86</c:v>
                </c:pt>
                <c:pt idx="4">
                  <c:v>17.260000000000002</c:v>
                </c:pt>
                <c:pt idx="5">
                  <c:v>14.71</c:v>
                </c:pt>
                <c:pt idx="6">
                  <c:v>18.760000000000002</c:v>
                </c:pt>
                <c:pt idx="7">
                  <c:v>19.96</c:v>
                </c:pt>
              </c:numCache>
            </c:numRef>
          </c:val>
          <c:extLst xmlns:c16r2="http://schemas.microsoft.com/office/drawing/2015/06/chart">
            <c:ext xmlns:c16="http://schemas.microsoft.com/office/drawing/2014/chart" uri="{C3380CC4-5D6E-409C-BE32-E72D297353CC}">
              <c16:uniqueId val="{00000001-E40D-4561-BB13-5371DD9B9741}"/>
            </c:ext>
          </c:extLst>
        </c:ser>
        <c:ser>
          <c:idx val="2"/>
          <c:order val="2"/>
          <c:tx>
            <c:strRef>
              <c:f>Sheet2!$F$3</c:f>
              <c:strCache>
                <c:ptCount val="1"/>
                <c:pt idx="0">
                  <c:v>Two Months</c:v>
                </c:pt>
              </c:strCache>
            </c:strRef>
          </c:tx>
          <c:spPr>
            <a:solidFill>
              <a:srgbClr val="00B050"/>
            </a:solidFill>
            <a:ln>
              <a:noFill/>
            </a:ln>
            <a:effectLst/>
          </c:spPr>
          <c:invertIfNegative val="0"/>
          <c:cat>
            <c:strRef>
              <c:f>Sheet2!$C$4:$C$11</c:f>
              <c:strCache>
                <c:ptCount val="8"/>
                <c:pt idx="0">
                  <c:v>Chikondi Pond 1</c:v>
                </c:pt>
                <c:pt idx="1">
                  <c:v>Chikondi Pond 2</c:v>
                </c:pt>
                <c:pt idx="2">
                  <c:v>Tikondane Pond 1</c:v>
                </c:pt>
                <c:pt idx="3">
                  <c:v>Tikondane Pond 2</c:v>
                </c:pt>
                <c:pt idx="4">
                  <c:v>Tikondane Pond 3</c:v>
                </c:pt>
                <c:pt idx="5">
                  <c:v>Ntawa</c:v>
                </c:pt>
                <c:pt idx="6">
                  <c:v>Jamikaeli Kanyenda</c:v>
                </c:pt>
                <c:pt idx="7">
                  <c:v>Jefter Zenasi</c:v>
                </c:pt>
              </c:strCache>
            </c:strRef>
          </c:cat>
          <c:val>
            <c:numRef>
              <c:f>Sheet2!$F$4:$F$11</c:f>
              <c:numCache>
                <c:formatCode>General</c:formatCode>
                <c:ptCount val="8"/>
                <c:pt idx="0">
                  <c:v>20.72</c:v>
                </c:pt>
                <c:pt idx="1">
                  <c:v>39.36</c:v>
                </c:pt>
                <c:pt idx="2">
                  <c:v>41.79</c:v>
                </c:pt>
                <c:pt idx="3">
                  <c:v>28.59</c:v>
                </c:pt>
                <c:pt idx="4">
                  <c:v>29.14</c:v>
                </c:pt>
                <c:pt idx="5">
                  <c:v>30.86</c:v>
                </c:pt>
                <c:pt idx="6">
                  <c:v>24.76</c:v>
                </c:pt>
                <c:pt idx="7">
                  <c:v>58.65</c:v>
                </c:pt>
              </c:numCache>
            </c:numRef>
          </c:val>
          <c:extLst xmlns:c16r2="http://schemas.microsoft.com/office/drawing/2015/06/chart">
            <c:ext xmlns:c16="http://schemas.microsoft.com/office/drawing/2014/chart" uri="{C3380CC4-5D6E-409C-BE32-E72D297353CC}">
              <c16:uniqueId val="{00000002-E40D-4561-BB13-5371DD9B9741}"/>
            </c:ext>
          </c:extLst>
        </c:ser>
        <c:ser>
          <c:idx val="3"/>
          <c:order val="3"/>
          <c:tx>
            <c:strRef>
              <c:f>Sheet2!$G$3</c:f>
              <c:strCache>
                <c:ptCount val="1"/>
                <c:pt idx="0">
                  <c:v>Three Months</c:v>
                </c:pt>
              </c:strCache>
            </c:strRef>
          </c:tx>
          <c:spPr>
            <a:solidFill>
              <a:schemeClr val="accent4"/>
            </a:solidFill>
            <a:ln>
              <a:noFill/>
            </a:ln>
            <a:effectLst/>
          </c:spPr>
          <c:invertIfNegative val="0"/>
          <c:cat>
            <c:strRef>
              <c:f>Sheet2!$C$4:$C$11</c:f>
              <c:strCache>
                <c:ptCount val="8"/>
                <c:pt idx="0">
                  <c:v>Chikondi Pond 1</c:v>
                </c:pt>
                <c:pt idx="1">
                  <c:v>Chikondi Pond 2</c:v>
                </c:pt>
                <c:pt idx="2">
                  <c:v>Tikondane Pond 1</c:v>
                </c:pt>
                <c:pt idx="3">
                  <c:v>Tikondane Pond 2</c:v>
                </c:pt>
                <c:pt idx="4">
                  <c:v>Tikondane Pond 3</c:v>
                </c:pt>
                <c:pt idx="5">
                  <c:v>Ntawa</c:v>
                </c:pt>
                <c:pt idx="6">
                  <c:v>Jamikaeli Kanyenda</c:v>
                </c:pt>
                <c:pt idx="7">
                  <c:v>Jefter Zenasi</c:v>
                </c:pt>
              </c:strCache>
            </c:strRef>
          </c:cat>
          <c:val>
            <c:numRef>
              <c:f>Sheet2!$G$4:$G$11</c:f>
              <c:numCache>
                <c:formatCode>_(* #,##0.00_);_(* \(#,##0.00\);_(* "-"??_);_(@_)</c:formatCode>
                <c:ptCount val="8"/>
                <c:pt idx="0">
                  <c:v>33.630000000000003</c:v>
                </c:pt>
                <c:pt idx="1">
                  <c:v>58.78</c:v>
                </c:pt>
                <c:pt idx="2">
                  <c:v>42.336000000000006</c:v>
                </c:pt>
                <c:pt idx="3">
                  <c:v>33.624000000000002</c:v>
                </c:pt>
                <c:pt idx="4">
                  <c:v>55.395833333333336</c:v>
                </c:pt>
                <c:pt idx="5">
                  <c:v>52.640000000000015</c:v>
                </c:pt>
                <c:pt idx="6">
                  <c:v>32.06</c:v>
                </c:pt>
                <c:pt idx="7">
                  <c:v>61.04399999999999</c:v>
                </c:pt>
              </c:numCache>
            </c:numRef>
          </c:val>
          <c:extLst xmlns:c16r2="http://schemas.microsoft.com/office/drawing/2015/06/chart">
            <c:ext xmlns:c16="http://schemas.microsoft.com/office/drawing/2014/chart" uri="{C3380CC4-5D6E-409C-BE32-E72D297353CC}">
              <c16:uniqueId val="{00000003-E40D-4561-BB13-5371DD9B9741}"/>
            </c:ext>
          </c:extLst>
        </c:ser>
        <c:dLbls>
          <c:showLegendKey val="0"/>
          <c:showVal val="0"/>
          <c:showCatName val="0"/>
          <c:showSerName val="0"/>
          <c:showPercent val="0"/>
          <c:showBubbleSize val="0"/>
        </c:dLbls>
        <c:gapWidth val="219"/>
        <c:overlap val="-27"/>
        <c:axId val="551673680"/>
        <c:axId val="551670960"/>
      </c:barChart>
      <c:catAx>
        <c:axId val="551673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Club</a:t>
                </a:r>
                <a:r>
                  <a:rPr lang="en-US" baseline="0"/>
                  <a:t> &amp; Individuals Names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670960"/>
        <c:crosses val="autoZero"/>
        <c:auto val="1"/>
        <c:lblAlgn val="ctr"/>
        <c:lblOffset val="100"/>
        <c:noMultiLvlLbl val="0"/>
      </c:catAx>
      <c:valAx>
        <c:axId val="551670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Weight</a:t>
                </a:r>
                <a:r>
                  <a:rPr lang="en-US" baseline="0"/>
                  <a:t> (g)</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673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8FBA032-9942-47E5-B125-3107CC8EAEFC}" type="datetimeFigureOut">
              <a:rPr lang="en-US" smtClean="0"/>
              <a:pPr>
                <a:defRPr/>
              </a:pPr>
              <a:t>11/30/2017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BA81DD35-2F3F-44C7-B14B-A4F162DE4550}" type="slidenum">
              <a:rPr lang="en-GB" smtClean="0"/>
              <a:pPr>
                <a:defRPr/>
              </a:pPr>
              <a:t>‹#›</a:t>
            </a:fld>
            <a:endParaRPr lang="en-GB"/>
          </a:p>
        </p:txBody>
      </p:sp>
    </p:spTree>
    <p:extLst>
      <p:ext uri="{BB962C8B-B14F-4D97-AF65-F5344CB8AC3E}">
        <p14:creationId xmlns:p14="http://schemas.microsoft.com/office/powerpoint/2010/main" val="74298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07A5389-6AC3-407B-906E-44FCFFB92263}" type="datetimeFigureOut">
              <a:rPr lang="en-US" smtClean="0"/>
              <a:pPr>
                <a:defRPr/>
              </a:pPr>
              <a:t>11/30/2017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4DE81909-4F67-486E-B494-719571114E34}" type="slidenum">
              <a:rPr lang="en-GB" smtClean="0"/>
              <a:pPr>
                <a:defRPr/>
              </a:pPr>
              <a:t>‹#›</a:t>
            </a:fld>
            <a:endParaRPr lang="en-GB"/>
          </a:p>
        </p:txBody>
      </p:sp>
    </p:spTree>
    <p:extLst>
      <p:ext uri="{BB962C8B-B14F-4D97-AF65-F5344CB8AC3E}">
        <p14:creationId xmlns:p14="http://schemas.microsoft.com/office/powerpoint/2010/main" val="254777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507A5389-6AC3-407B-906E-44FCFFB92263}" type="datetimeFigureOut">
              <a:rPr lang="en-US" smtClean="0"/>
              <a:pPr>
                <a:defRPr/>
              </a:pPr>
              <a:t>11/30/2017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4DE81909-4F67-486E-B494-719571114E34}" type="slidenum">
              <a:rPr lang="en-GB" smtClean="0"/>
              <a:pPr>
                <a:defRPr/>
              </a:pPr>
              <a:t>‹#›</a:t>
            </a:fld>
            <a:endParaRPr lang="en-GB"/>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27108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fld id="{507A5389-6AC3-407B-906E-44FCFFB92263}" type="datetimeFigureOut">
              <a:rPr lang="en-US" smtClean="0"/>
              <a:pPr>
                <a:defRPr/>
              </a:pPr>
              <a:t>11/30/2017</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4DE81909-4F67-486E-B494-719571114E34}" type="slidenum">
              <a:rPr lang="en-GB" smtClean="0"/>
              <a:pPr>
                <a:defRPr/>
              </a:pPr>
              <a:t>‹#›</a:t>
            </a:fld>
            <a:endParaRPr lang="en-GB"/>
          </a:p>
        </p:txBody>
      </p:sp>
    </p:spTree>
    <p:extLst>
      <p:ext uri="{BB962C8B-B14F-4D97-AF65-F5344CB8AC3E}">
        <p14:creationId xmlns:p14="http://schemas.microsoft.com/office/powerpoint/2010/main" val="219351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fld id="{507A5389-6AC3-407B-906E-44FCFFB92263}" type="datetimeFigureOut">
              <a:rPr lang="en-US" smtClean="0"/>
              <a:pPr>
                <a:defRPr/>
              </a:pPr>
              <a:t>11/30/2017</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4DE81909-4F67-486E-B494-719571114E34}" type="slidenum">
              <a:rPr lang="en-GB" smtClean="0"/>
              <a:pPr>
                <a:defRPr/>
              </a:pPr>
              <a:t>‹#›</a:t>
            </a:fld>
            <a:endParaRPr lang="en-GB"/>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033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fld id="{507A5389-6AC3-407B-906E-44FCFFB92263}" type="datetimeFigureOut">
              <a:rPr lang="en-US" smtClean="0"/>
              <a:pPr>
                <a:defRPr/>
              </a:pPr>
              <a:t>11/30/2017</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4DE81909-4F67-486E-B494-719571114E34}" type="slidenum">
              <a:rPr lang="en-GB" smtClean="0"/>
              <a:pPr>
                <a:defRPr/>
              </a:pPr>
              <a:t>‹#›</a:t>
            </a:fld>
            <a:endParaRPr lang="en-GB"/>
          </a:p>
        </p:txBody>
      </p:sp>
    </p:spTree>
    <p:extLst>
      <p:ext uri="{BB962C8B-B14F-4D97-AF65-F5344CB8AC3E}">
        <p14:creationId xmlns:p14="http://schemas.microsoft.com/office/powerpoint/2010/main" val="4223729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907BAD8-81AD-4AA4-B4F1-01E1A8587968}" type="datetimeFigureOut">
              <a:rPr lang="en-US" smtClean="0"/>
              <a:pPr>
                <a:defRPr/>
              </a:pPr>
              <a:t>11/30/2017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A4DAE20-793C-4F3D-B519-9B75CF8C62E7}" type="slidenum">
              <a:rPr lang="en-GB" smtClean="0"/>
              <a:pPr>
                <a:defRPr/>
              </a:pPr>
              <a:t>‹#›</a:t>
            </a:fld>
            <a:endParaRPr lang="en-GB"/>
          </a:p>
        </p:txBody>
      </p:sp>
    </p:spTree>
    <p:extLst>
      <p:ext uri="{BB962C8B-B14F-4D97-AF65-F5344CB8AC3E}">
        <p14:creationId xmlns:p14="http://schemas.microsoft.com/office/powerpoint/2010/main" val="3213324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D05EF86-0B06-4FD6-8346-49D9138BA363}" type="datetimeFigureOut">
              <a:rPr lang="en-US" smtClean="0"/>
              <a:pPr>
                <a:defRPr/>
              </a:pPr>
              <a:t>11/30/2017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3A826B5B-4FE0-444A-A585-634DE625D3F5}" type="slidenum">
              <a:rPr lang="en-GB" smtClean="0"/>
              <a:pPr>
                <a:defRPr/>
              </a:pPr>
              <a:t>‹#›</a:t>
            </a:fld>
            <a:endParaRPr lang="en-GB"/>
          </a:p>
        </p:txBody>
      </p:sp>
    </p:spTree>
    <p:extLst>
      <p:ext uri="{BB962C8B-B14F-4D97-AF65-F5344CB8AC3E}">
        <p14:creationId xmlns:p14="http://schemas.microsoft.com/office/powerpoint/2010/main" val="278483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9DDC1E5-2B4A-4710-9792-82EB1CB08C81}" type="datetimeFigureOut">
              <a:rPr lang="en-US" smtClean="0"/>
              <a:pPr>
                <a:defRPr/>
              </a:pPr>
              <a:t>11/30/2017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2221400E-1087-4292-BFA4-23613101C0E4}" type="slidenum">
              <a:rPr lang="en-GB" smtClean="0"/>
              <a:pPr>
                <a:defRPr/>
              </a:pPr>
              <a:t>‹#›</a:t>
            </a:fld>
            <a:endParaRPr lang="en-GB"/>
          </a:p>
        </p:txBody>
      </p:sp>
    </p:spTree>
    <p:extLst>
      <p:ext uri="{BB962C8B-B14F-4D97-AF65-F5344CB8AC3E}">
        <p14:creationId xmlns:p14="http://schemas.microsoft.com/office/powerpoint/2010/main" val="401032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3887C3BF-3BB6-4341-8E2A-DC394859E298}" type="datetimeFigureOut">
              <a:rPr lang="en-US" smtClean="0"/>
              <a:pPr>
                <a:defRPr/>
              </a:pPr>
              <a:t>11/30/2017</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ED8A46E3-A70A-4C5A-94DF-D3FFC5DC31F5}" type="slidenum">
              <a:rPr lang="en-GB" smtClean="0"/>
              <a:pPr>
                <a:defRPr/>
              </a:pPr>
              <a:t>‹#›</a:t>
            </a:fld>
            <a:endParaRPr lang="en-GB"/>
          </a:p>
        </p:txBody>
      </p:sp>
    </p:spTree>
    <p:extLst>
      <p:ext uri="{BB962C8B-B14F-4D97-AF65-F5344CB8AC3E}">
        <p14:creationId xmlns:p14="http://schemas.microsoft.com/office/powerpoint/2010/main" val="120943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007C558-0863-4E98-B4A7-433B437673BA}" type="datetimeFigureOut">
              <a:rPr lang="en-US" smtClean="0"/>
              <a:pPr>
                <a:defRPr/>
              </a:pPr>
              <a:t>11/30/2017</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BFA86E93-929B-4140-92E6-239EE03A74B1}" type="slidenum">
              <a:rPr lang="en-GB" smtClean="0"/>
              <a:pPr>
                <a:defRPr/>
              </a:pPr>
              <a:t>‹#›</a:t>
            </a:fld>
            <a:endParaRPr lang="en-GB"/>
          </a:p>
        </p:txBody>
      </p:sp>
    </p:spTree>
    <p:extLst>
      <p:ext uri="{BB962C8B-B14F-4D97-AF65-F5344CB8AC3E}">
        <p14:creationId xmlns:p14="http://schemas.microsoft.com/office/powerpoint/2010/main" val="28143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E8CED4C-4A30-4613-A500-CCDCE4BBDECC}" type="datetimeFigureOut">
              <a:rPr lang="en-US" smtClean="0"/>
              <a:pPr>
                <a:defRPr/>
              </a:pPr>
              <a:t>11/30/2017</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567C0741-F1D9-44D4-918A-B94E254A6132}" type="slidenum">
              <a:rPr lang="en-GB" smtClean="0"/>
              <a:pPr>
                <a:defRPr/>
              </a:pPr>
              <a:t>‹#›</a:t>
            </a:fld>
            <a:endParaRPr lang="en-GB"/>
          </a:p>
        </p:txBody>
      </p:sp>
    </p:spTree>
    <p:extLst>
      <p:ext uri="{BB962C8B-B14F-4D97-AF65-F5344CB8AC3E}">
        <p14:creationId xmlns:p14="http://schemas.microsoft.com/office/powerpoint/2010/main" val="18660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5000DBF-6A46-4362-8D79-D638CDFE57D2}" type="datetimeFigureOut">
              <a:rPr lang="en-US" smtClean="0"/>
              <a:pPr>
                <a:defRPr/>
              </a:pPr>
              <a:t>11/30/2017</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A8B391EB-2A93-4ADA-BE53-04EE4933EB24}" type="slidenum">
              <a:rPr lang="en-GB" smtClean="0"/>
              <a:pPr>
                <a:defRPr/>
              </a:pPr>
              <a:t>‹#›</a:t>
            </a:fld>
            <a:endParaRPr lang="en-GB"/>
          </a:p>
        </p:txBody>
      </p:sp>
    </p:spTree>
    <p:extLst>
      <p:ext uri="{BB962C8B-B14F-4D97-AF65-F5344CB8AC3E}">
        <p14:creationId xmlns:p14="http://schemas.microsoft.com/office/powerpoint/2010/main" val="134842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01CAE61-132D-4241-9A2A-D8850E992368}" type="datetimeFigureOut">
              <a:rPr lang="en-US" smtClean="0"/>
              <a:pPr>
                <a:defRPr/>
              </a:pPr>
              <a:t>11/30/2017</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FCA6969E-3071-48D4-B017-47096D0FF857}" type="slidenum">
              <a:rPr lang="en-GB" smtClean="0"/>
              <a:pPr>
                <a:defRPr/>
              </a:pPr>
              <a:t>‹#›</a:t>
            </a:fld>
            <a:endParaRPr lang="en-GB"/>
          </a:p>
        </p:txBody>
      </p:sp>
    </p:spTree>
    <p:extLst>
      <p:ext uri="{BB962C8B-B14F-4D97-AF65-F5344CB8AC3E}">
        <p14:creationId xmlns:p14="http://schemas.microsoft.com/office/powerpoint/2010/main" val="233072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EDC5B61-3EBA-4355-955B-5B313949269B}" type="datetimeFigureOut">
              <a:rPr lang="en-US" smtClean="0"/>
              <a:pPr>
                <a:defRPr/>
              </a:pPr>
              <a:t>11/30/2017</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DEB087CC-2D17-4383-B668-F753D927DF7B}" type="slidenum">
              <a:rPr lang="en-GB" smtClean="0"/>
              <a:pPr>
                <a:defRPr/>
              </a:pPr>
              <a:t>‹#›</a:t>
            </a:fld>
            <a:endParaRPr lang="en-GB"/>
          </a:p>
        </p:txBody>
      </p:sp>
    </p:spTree>
    <p:extLst>
      <p:ext uri="{BB962C8B-B14F-4D97-AF65-F5344CB8AC3E}">
        <p14:creationId xmlns:p14="http://schemas.microsoft.com/office/powerpoint/2010/main" val="181969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68FD24F-4EFE-42E8-BA75-B8BA96ED6BF0}" type="datetimeFigureOut">
              <a:rPr lang="en-US" smtClean="0"/>
              <a:pPr>
                <a:defRPr/>
              </a:pPr>
              <a:t>11/30/2017</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E79077BC-34C8-4027-885D-BFC6AF46AC99}" type="slidenum">
              <a:rPr lang="en-GB" smtClean="0"/>
              <a:pPr>
                <a:defRPr/>
              </a:pPr>
              <a:t>‹#›</a:t>
            </a:fld>
            <a:endParaRPr lang="en-GB"/>
          </a:p>
        </p:txBody>
      </p:sp>
    </p:spTree>
    <p:extLst>
      <p:ext uri="{BB962C8B-B14F-4D97-AF65-F5344CB8AC3E}">
        <p14:creationId xmlns:p14="http://schemas.microsoft.com/office/powerpoint/2010/main" val="200100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07A5389-6AC3-407B-906E-44FCFFB92263}" type="datetimeFigureOut">
              <a:rPr lang="en-US" smtClean="0"/>
              <a:pPr>
                <a:defRPr/>
              </a:pPr>
              <a:t>11/30/2017</a:t>
            </a:fld>
            <a:endParaRPr lang="en-GB"/>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4DE81909-4F67-486E-B494-719571114E34}" type="slidenum">
              <a:rPr lang="en-GB" smtClean="0"/>
              <a:pPr>
                <a:defRPr/>
              </a:pPr>
              <a:t>‹#›</a:t>
            </a:fld>
            <a:endParaRPr lang="en-GB"/>
          </a:p>
        </p:txBody>
      </p:sp>
    </p:spTree>
    <p:extLst>
      <p:ext uri="{BB962C8B-B14F-4D97-AF65-F5344CB8AC3E}">
        <p14:creationId xmlns:p14="http://schemas.microsoft.com/office/powerpoint/2010/main" val="3928125584"/>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9.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944560"/>
            <a:ext cx="7772400" cy="1984374"/>
          </a:xfrm>
        </p:spPr>
        <p:txBody>
          <a:bodyPr>
            <a:normAutofit fontScale="90000"/>
          </a:bodyPr>
          <a:lstStyle/>
          <a:p>
            <a:pPr eaLnBrk="1" hangingPunct="1"/>
            <a:r>
              <a:rPr lang="en-US" sz="3600" dirty="0">
                <a:solidFill>
                  <a:srgbClr val="0070C0"/>
                </a:solidFill>
              </a:rPr>
              <a:t>Improving Community Health-Nutrition Linkages through Solar Energy Based Fish and Crop Integrated Value Chains (ICH-LIEBE-FISCH)</a:t>
            </a:r>
            <a:endParaRPr lang="en-GB" sz="3600" dirty="0">
              <a:solidFill>
                <a:srgbClr val="0070C0"/>
              </a:solidFill>
            </a:endParaRPr>
          </a:p>
        </p:txBody>
      </p:sp>
      <p:pic>
        <p:nvPicPr>
          <p:cNvPr id="9" name="Grafik 2"/>
          <p:cNvPicPr/>
          <p:nvPr/>
        </p:nvPicPr>
        <p:blipFill>
          <a:blip r:embed="rId2"/>
          <a:stretch>
            <a:fillRect/>
          </a:stretch>
        </p:blipFill>
        <p:spPr>
          <a:xfrm>
            <a:off x="5482045" y="95249"/>
            <a:ext cx="830580" cy="923290"/>
          </a:xfrm>
          <a:prstGeom prst="rect">
            <a:avLst/>
          </a:prstGeom>
        </p:spPr>
      </p:pic>
      <p:pic>
        <p:nvPicPr>
          <p:cNvPr id="11" name="Grafik 1"/>
          <p:cNvPicPr/>
          <p:nvPr/>
        </p:nvPicPr>
        <p:blipFill>
          <a:blip r:embed="rId3"/>
          <a:stretch>
            <a:fillRect/>
          </a:stretch>
        </p:blipFill>
        <p:spPr>
          <a:xfrm>
            <a:off x="498157" y="361217"/>
            <a:ext cx="1040130" cy="617220"/>
          </a:xfrm>
          <a:prstGeom prst="rect">
            <a:avLst/>
          </a:prstGeom>
        </p:spPr>
      </p:pic>
      <p:pic>
        <p:nvPicPr>
          <p:cNvPr id="12" name="Picture 11" descr="http://www.emb.fraunhofer.de/content/dam/emb/emb_190x52.gif"/>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209800" y="361217"/>
            <a:ext cx="1814195" cy="496570"/>
          </a:xfrm>
          <a:prstGeom prst="rect">
            <a:avLst/>
          </a:prstGeom>
        </p:spPr>
      </p:pic>
      <p:pic>
        <p:nvPicPr>
          <p:cNvPr id="13" name="Picture 12"/>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4532312" y="247332"/>
            <a:ext cx="521970" cy="619125"/>
          </a:xfrm>
          <a:prstGeom prst="rect">
            <a:avLst/>
          </a:prstGeom>
        </p:spPr>
      </p:pic>
      <p:pic>
        <p:nvPicPr>
          <p:cNvPr id="14" name="Picture 13"/>
          <p:cNvPicPr/>
          <p:nvPr/>
        </p:nvPicPr>
        <p:blipFill>
          <a:blip r:embed="rId6">
            <a:extLst>
              <a:ext uri="{28A0092B-C50C-407E-A947-70E740481C1C}">
                <a14:useLocalDpi xmlns:a14="http://schemas.microsoft.com/office/drawing/2010/main" val="0"/>
              </a:ext>
            </a:extLst>
          </a:blip>
          <a:srcRect/>
          <a:stretch>
            <a:fillRect/>
          </a:stretch>
        </p:blipFill>
        <p:spPr bwMode="auto">
          <a:xfrm>
            <a:off x="6629400" y="95249"/>
            <a:ext cx="1418907" cy="771208"/>
          </a:xfrm>
          <a:prstGeom prst="rect">
            <a:avLst/>
          </a:prstGeom>
          <a:noFill/>
          <a:ln>
            <a:noFill/>
          </a:ln>
        </p:spPr>
      </p:pic>
      <p:pic>
        <p:nvPicPr>
          <p:cNvPr id="5" name="Picture 4">
            <a:extLst>
              <a:ext uri="{FF2B5EF4-FFF2-40B4-BE49-F238E27FC236}">
                <a16:creationId xmlns="" xmlns:a16="http://schemas.microsoft.com/office/drawing/2014/main" id="{C1564D66-4A8E-487E-B055-6169EB07A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761" y="3657600"/>
            <a:ext cx="3775676" cy="2514600"/>
          </a:xfrm>
          <a:prstGeom prst="rect">
            <a:avLst/>
          </a:prstGeom>
        </p:spPr>
      </p:pic>
      <p:pic>
        <p:nvPicPr>
          <p:cNvPr id="7" name="Picture 6">
            <a:extLst>
              <a:ext uri="{FF2B5EF4-FFF2-40B4-BE49-F238E27FC236}">
                <a16:creationId xmlns="" xmlns:a16="http://schemas.microsoft.com/office/drawing/2014/main" id="{DD966893-5047-494F-9BB6-206438E19D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59188" y="3657600"/>
            <a:ext cx="3443085" cy="2514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F955D8-B19C-4D8E-BACB-12596D5869B4}"/>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Summary of fish growth of all the clubs in Mchinji District Over Three Months Period</a:t>
            </a:r>
          </a:p>
        </p:txBody>
      </p:sp>
      <p:graphicFrame>
        <p:nvGraphicFramePr>
          <p:cNvPr id="4" name="Content Placeholder 3">
            <a:extLst>
              <a:ext uri="{FF2B5EF4-FFF2-40B4-BE49-F238E27FC236}">
                <a16:creationId xmlns="" xmlns:a16="http://schemas.microsoft.com/office/drawing/2014/main" id="{FBBD109B-5DE7-4767-B6E5-D165448FC07E}"/>
              </a:ext>
            </a:extLst>
          </p:cNvPr>
          <p:cNvGraphicFramePr>
            <a:graphicFrameLocks noGrp="1"/>
          </p:cNvGraphicFramePr>
          <p:nvPr>
            <p:ph idx="1"/>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062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77802"/>
          </a:xfrm>
        </p:spPr>
        <p:txBody>
          <a:bodyPr/>
          <a:lstStyle/>
          <a:p>
            <a:r>
              <a:rPr lang="en-US" b="1" dirty="0"/>
              <a:t>MONITORING RESULTS</a:t>
            </a:r>
          </a:p>
        </p:txBody>
      </p:sp>
      <p:sp>
        <p:nvSpPr>
          <p:cNvPr id="3" name="Content Placeholder 2"/>
          <p:cNvSpPr>
            <a:spLocks noGrp="1"/>
          </p:cNvSpPr>
          <p:nvPr>
            <p:ph idx="1"/>
          </p:nvPr>
        </p:nvSpPr>
        <p:spPr>
          <a:xfrm>
            <a:off x="533400" y="1544686"/>
            <a:ext cx="8001001" cy="5313314"/>
          </a:xfrm>
        </p:spPr>
        <p:txBody>
          <a:bodyPr/>
          <a:lstStyle/>
          <a:p>
            <a:pPr algn="just"/>
            <a:r>
              <a:rPr lang="en-US" dirty="0" smtClean="0"/>
              <a:t>A total of four </a:t>
            </a:r>
            <a:r>
              <a:rPr lang="en-US" dirty="0"/>
              <a:t>ponds (both in Nkhotakota and Mchinji) started drying up.</a:t>
            </a:r>
          </a:p>
          <a:p>
            <a:pPr algn="just"/>
            <a:r>
              <a:rPr lang="en-US" dirty="0"/>
              <a:t>The idea of bringing in a horticulturist came in a bit too late as such no data was collected on growth performance of vegetables.</a:t>
            </a:r>
          </a:p>
          <a:p>
            <a:pPr algn="just"/>
            <a:r>
              <a:rPr lang="en-US" dirty="0"/>
              <a:t>Farmers were not trained in vegetable production as such most of the clubs failed to produce vegetables successfully.</a:t>
            </a:r>
          </a:p>
          <a:p>
            <a:pPr algn="just"/>
            <a:r>
              <a:rPr lang="en-US" dirty="0"/>
              <a:t>Vegetables were attacked by pests and diseases because there </a:t>
            </a:r>
            <a:r>
              <a:rPr lang="en-US" dirty="0" smtClean="0"/>
              <a:t>was </a:t>
            </a:r>
            <a:r>
              <a:rPr lang="en-US" dirty="0"/>
              <a:t>no allocated budget for pesticides.</a:t>
            </a:r>
          </a:p>
          <a:p>
            <a:pPr algn="just"/>
            <a:r>
              <a:rPr lang="en-US" i="1" dirty="0"/>
              <a:t>Oreochromis shiranus was observed to grow faster than Oreochromis karongae.</a:t>
            </a:r>
            <a:endParaRPr lang="en-US" dirty="0"/>
          </a:p>
          <a:p>
            <a:endParaRPr lang="en-US" dirty="0"/>
          </a:p>
        </p:txBody>
      </p:sp>
      <p:pic>
        <p:nvPicPr>
          <p:cNvPr id="4" name="Picture 3"/>
          <p:cNvPicPr>
            <a:picLocks noChangeAspect="1"/>
          </p:cNvPicPr>
          <p:nvPr/>
        </p:nvPicPr>
        <p:blipFill>
          <a:blip r:embed="rId2"/>
          <a:stretch>
            <a:fillRect/>
          </a:stretch>
        </p:blipFill>
        <p:spPr>
          <a:xfrm>
            <a:off x="6019800" y="-64778"/>
            <a:ext cx="835224" cy="920576"/>
          </a:xfrm>
          <a:prstGeom prst="rect">
            <a:avLst/>
          </a:prstGeom>
        </p:spPr>
      </p:pic>
      <p:pic>
        <p:nvPicPr>
          <p:cNvPr id="5" name="Picture 4" descr="http://www.emb.fraunhofer.de/content/dam/emb/emb_190x52.gif"/>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3276600" y="127540"/>
            <a:ext cx="1814195" cy="496570"/>
          </a:xfrm>
          <a:prstGeom prst="rect">
            <a:avLst/>
          </a:prstGeom>
        </p:spPr>
      </p:pic>
      <p:pic>
        <p:nvPicPr>
          <p:cNvPr id="6" name="Picture 5"/>
          <p:cNvPicPr>
            <a:picLocks noChangeAspect="1"/>
          </p:cNvPicPr>
          <p:nvPr/>
        </p:nvPicPr>
        <p:blipFill>
          <a:blip r:embed="rId4"/>
          <a:stretch>
            <a:fillRect/>
          </a:stretch>
        </p:blipFill>
        <p:spPr>
          <a:xfrm>
            <a:off x="152400" y="76200"/>
            <a:ext cx="1036410" cy="621846"/>
          </a:xfrm>
          <a:prstGeom prst="rect">
            <a:avLst/>
          </a:prstGeom>
        </p:spPr>
      </p:pic>
      <p:pic>
        <p:nvPicPr>
          <p:cNvPr id="7" name="Picture 6"/>
          <p:cNvPicPr>
            <a:picLocks noChangeAspect="1"/>
          </p:cNvPicPr>
          <p:nvPr/>
        </p:nvPicPr>
        <p:blipFill>
          <a:blip r:embed="rId5"/>
          <a:stretch>
            <a:fillRect/>
          </a:stretch>
        </p:blipFill>
        <p:spPr>
          <a:xfrm>
            <a:off x="7543800" y="8670"/>
            <a:ext cx="1219306" cy="1255885"/>
          </a:xfrm>
          <a:prstGeom prst="rect">
            <a:avLst/>
          </a:prstGeom>
        </p:spPr>
      </p:pic>
      <p:pic>
        <p:nvPicPr>
          <p:cNvPr id="8" name="Picture 7">
            <a:extLst>
              <a:ext uri="{FF2B5EF4-FFF2-40B4-BE49-F238E27FC236}">
                <a16:creationId xmlns="" xmlns:a16="http://schemas.microsoft.com/office/drawing/2014/main" id="{D89975CE-5556-4058-8FC2-F8CD2DD4A9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4570149"/>
            <a:ext cx="1946432" cy="1934608"/>
          </a:xfrm>
          <a:prstGeom prst="rect">
            <a:avLst/>
          </a:prstGeom>
        </p:spPr>
      </p:pic>
    </p:spTree>
    <p:extLst>
      <p:ext uri="{BB962C8B-B14F-4D97-AF65-F5344CB8AC3E}">
        <p14:creationId xmlns:p14="http://schemas.microsoft.com/office/powerpoint/2010/main" val="2920238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2" y="838200"/>
            <a:ext cx="7772400" cy="1295400"/>
          </a:xfrm>
        </p:spPr>
        <p:txBody>
          <a:bodyPr>
            <a:normAutofit fontScale="90000"/>
          </a:bodyPr>
          <a:lstStyle/>
          <a:p>
            <a:r>
              <a:rPr lang="en-US" b="1" dirty="0"/>
              <a:t>FOOD PROCESSING, FISH HARVESTING AND MARKERTING TRAINING</a:t>
            </a:r>
          </a:p>
        </p:txBody>
      </p:sp>
      <p:sp>
        <p:nvSpPr>
          <p:cNvPr id="3" name="Content Placeholder 2"/>
          <p:cNvSpPr>
            <a:spLocks noGrp="1"/>
          </p:cNvSpPr>
          <p:nvPr>
            <p:ph idx="1"/>
          </p:nvPr>
        </p:nvSpPr>
        <p:spPr>
          <a:xfrm>
            <a:off x="762001" y="2133600"/>
            <a:ext cx="7772400" cy="4419600"/>
          </a:xfrm>
        </p:spPr>
        <p:txBody>
          <a:bodyPr>
            <a:normAutofit/>
          </a:bodyPr>
          <a:lstStyle/>
          <a:p>
            <a:r>
              <a:rPr lang="en-US" dirty="0"/>
              <a:t>The trainings were conducted in Nkhotakota from 6</a:t>
            </a:r>
            <a:r>
              <a:rPr lang="en-US" baseline="30000" dirty="0"/>
              <a:t>th</a:t>
            </a:r>
            <a:r>
              <a:rPr lang="en-US" dirty="0"/>
              <a:t> -10</a:t>
            </a:r>
            <a:r>
              <a:rPr lang="en-US" baseline="30000" dirty="0"/>
              <a:t>th</a:t>
            </a:r>
            <a:r>
              <a:rPr lang="en-US" dirty="0"/>
              <a:t> November and in Mchinji from 11</a:t>
            </a:r>
            <a:r>
              <a:rPr lang="en-US" baseline="30000" dirty="0"/>
              <a:t>th</a:t>
            </a:r>
            <a:r>
              <a:rPr lang="en-US" dirty="0"/>
              <a:t> - 15</a:t>
            </a:r>
            <a:r>
              <a:rPr lang="en-US" baseline="30000" dirty="0"/>
              <a:t>th</a:t>
            </a:r>
            <a:r>
              <a:rPr lang="en-US" dirty="0"/>
              <a:t> November 2017 with the following objectives:</a:t>
            </a:r>
          </a:p>
          <a:p>
            <a:pPr lvl="0" algn="just">
              <a:lnSpc>
                <a:spcPct val="150000"/>
              </a:lnSpc>
              <a:spcBef>
                <a:spcPts val="0"/>
              </a:spcBef>
              <a:buFont typeface="Symbol" panose="05050102010706020507" pitchFamily="18" charset="2"/>
              <a:buChar char=""/>
            </a:pPr>
            <a:r>
              <a:rPr lang="en-US" dirty="0">
                <a:ea typeface="Calibri" panose="020F0502020204030204" pitchFamily="34" charset="0"/>
                <a:cs typeface="Times New Roman" panose="02020603050405020304" pitchFamily="18" charset="0"/>
              </a:rPr>
              <a:t>To establish and revamp care groups in the project sites.</a:t>
            </a:r>
          </a:p>
          <a:p>
            <a:pPr lvl="0" algn="just">
              <a:lnSpc>
                <a:spcPct val="150000"/>
              </a:lnSpc>
              <a:spcBef>
                <a:spcPts val="0"/>
              </a:spcBef>
              <a:buFont typeface="Symbol" panose="05050102010706020507" pitchFamily="18" charset="2"/>
              <a:buChar char=""/>
            </a:pPr>
            <a:r>
              <a:rPr lang="en-US" dirty="0">
                <a:ea typeface="Calibri" panose="020F0502020204030204" pitchFamily="34" charset="0"/>
                <a:cs typeface="Times New Roman" panose="02020603050405020304" pitchFamily="18" charset="0"/>
              </a:rPr>
              <a:t>To train farmers in fish product development.</a:t>
            </a:r>
          </a:p>
          <a:p>
            <a:pPr lvl="0" algn="just">
              <a:lnSpc>
                <a:spcPct val="150000"/>
              </a:lnSpc>
              <a:spcBef>
                <a:spcPts val="0"/>
              </a:spcBef>
              <a:buFont typeface="Symbol" panose="05050102010706020507" pitchFamily="18" charset="2"/>
              <a:buChar char=""/>
            </a:pPr>
            <a:r>
              <a:rPr lang="en-US" dirty="0">
                <a:ea typeface="Calibri" panose="020F0502020204030204" pitchFamily="34" charset="0"/>
                <a:cs typeface="Times New Roman" panose="02020603050405020304" pitchFamily="18" charset="0"/>
              </a:rPr>
              <a:t>To conduct sensory evaluation of the developed fish products.</a:t>
            </a:r>
          </a:p>
          <a:p>
            <a:pPr lvl="0" algn="just">
              <a:lnSpc>
                <a:spcPct val="150000"/>
              </a:lnSpc>
              <a:spcBef>
                <a:spcPts val="0"/>
              </a:spcBef>
              <a:buFont typeface="Symbol" panose="05050102010706020507" pitchFamily="18" charset="2"/>
              <a:buChar char=""/>
            </a:pPr>
            <a:r>
              <a:rPr lang="en-US" dirty="0">
                <a:ea typeface="Calibri" panose="020F0502020204030204" pitchFamily="34" charset="0"/>
                <a:cs typeface="Times New Roman" panose="02020603050405020304" pitchFamily="18" charset="0"/>
              </a:rPr>
              <a:t>To equip communities with basic nutrition and complimentary feeding knowledge.</a:t>
            </a:r>
          </a:p>
          <a:p>
            <a:pPr lvl="0" algn="just">
              <a:lnSpc>
                <a:spcPct val="150000"/>
              </a:lnSpc>
              <a:spcBef>
                <a:spcPts val="0"/>
              </a:spcBef>
              <a:spcAft>
                <a:spcPts val="8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To train fish farmers in fish harvesting and post harvesting handling.</a:t>
            </a:r>
          </a:p>
          <a:p>
            <a:pPr lvl="0" algn="just">
              <a:lnSpc>
                <a:spcPct val="150000"/>
              </a:lnSpc>
              <a:spcBef>
                <a:spcPts val="0"/>
              </a:spcBef>
              <a:spcAft>
                <a:spcPts val="800"/>
              </a:spcAft>
              <a:buFont typeface="Symbol" panose="05050102010706020507" pitchFamily="18" charset="2"/>
              <a:buChar char=""/>
            </a:pPr>
            <a:r>
              <a:rPr lang="en-US" dirty="0">
                <a:ea typeface="Calibri" panose="020F0502020204030204" pitchFamily="34" charset="0"/>
              </a:rPr>
              <a:t>To train communities in marketing of fish and fish based products</a:t>
            </a:r>
            <a:r>
              <a:rPr lang="en-US" dirty="0"/>
              <a:t> </a:t>
            </a:r>
          </a:p>
        </p:txBody>
      </p:sp>
      <p:pic>
        <p:nvPicPr>
          <p:cNvPr id="5" name="Picture 4"/>
          <p:cNvPicPr>
            <a:picLocks noChangeAspect="1"/>
          </p:cNvPicPr>
          <p:nvPr/>
        </p:nvPicPr>
        <p:blipFill>
          <a:blip r:embed="rId2"/>
          <a:stretch>
            <a:fillRect/>
          </a:stretch>
        </p:blipFill>
        <p:spPr>
          <a:xfrm>
            <a:off x="6477000" y="-140978"/>
            <a:ext cx="835224" cy="920576"/>
          </a:xfrm>
          <a:prstGeom prst="rect">
            <a:avLst/>
          </a:prstGeom>
        </p:spPr>
      </p:pic>
      <p:pic>
        <p:nvPicPr>
          <p:cNvPr id="6" name="Picture 5" descr="http://www.emb.fraunhofer.de/content/dam/emb/emb_190x52.gif"/>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332702" y="111774"/>
            <a:ext cx="1814195" cy="496570"/>
          </a:xfrm>
          <a:prstGeom prst="rect">
            <a:avLst/>
          </a:prstGeom>
        </p:spPr>
      </p:pic>
      <p:pic>
        <p:nvPicPr>
          <p:cNvPr id="7" name="Picture 6"/>
          <p:cNvPicPr>
            <a:picLocks noChangeAspect="1"/>
          </p:cNvPicPr>
          <p:nvPr/>
        </p:nvPicPr>
        <p:blipFill>
          <a:blip r:embed="rId4"/>
          <a:stretch>
            <a:fillRect/>
          </a:stretch>
        </p:blipFill>
        <p:spPr>
          <a:xfrm>
            <a:off x="152400" y="76200"/>
            <a:ext cx="1036410" cy="621846"/>
          </a:xfrm>
          <a:prstGeom prst="rect">
            <a:avLst/>
          </a:prstGeom>
        </p:spPr>
      </p:pic>
      <p:pic>
        <p:nvPicPr>
          <p:cNvPr id="8" name="Picture 7"/>
          <p:cNvPicPr>
            <a:picLocks noChangeAspect="1"/>
          </p:cNvPicPr>
          <p:nvPr/>
        </p:nvPicPr>
        <p:blipFill>
          <a:blip r:embed="rId5"/>
          <a:stretch>
            <a:fillRect/>
          </a:stretch>
        </p:blipFill>
        <p:spPr>
          <a:xfrm>
            <a:off x="7848600" y="8670"/>
            <a:ext cx="914506" cy="941941"/>
          </a:xfrm>
          <a:prstGeom prst="rect">
            <a:avLst/>
          </a:prstGeom>
        </p:spPr>
      </p:pic>
    </p:spTree>
    <p:extLst>
      <p:ext uri="{BB962C8B-B14F-4D97-AF65-F5344CB8AC3E}">
        <p14:creationId xmlns:p14="http://schemas.microsoft.com/office/powerpoint/2010/main" val="1814804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838200"/>
            <a:ext cx="7772401" cy="1042835"/>
          </a:xfrm>
        </p:spPr>
        <p:txBody>
          <a:bodyPr>
            <a:normAutofit/>
          </a:bodyPr>
          <a:lstStyle/>
          <a:p>
            <a:r>
              <a:rPr lang="en-US" b="1" dirty="0"/>
              <a:t>CARE GROUP ESTABLISHMENT</a:t>
            </a:r>
          </a:p>
        </p:txBody>
      </p:sp>
      <p:sp>
        <p:nvSpPr>
          <p:cNvPr id="3" name="Content Placeholder 2"/>
          <p:cNvSpPr>
            <a:spLocks noGrp="1"/>
          </p:cNvSpPr>
          <p:nvPr>
            <p:ph idx="1"/>
          </p:nvPr>
        </p:nvSpPr>
        <p:spPr>
          <a:xfrm>
            <a:off x="762001" y="2133600"/>
            <a:ext cx="7772400" cy="4419600"/>
          </a:xfrm>
        </p:spPr>
        <p:txBody>
          <a:bodyPr>
            <a:normAutofit/>
          </a:bodyPr>
          <a:lstStyle/>
          <a:p>
            <a:r>
              <a:rPr lang="en-US" dirty="0"/>
              <a:t> The criteria for membership of the care groups is either pregnant women or lactating mothers.</a:t>
            </a:r>
          </a:p>
          <a:p>
            <a:r>
              <a:rPr lang="en-US" dirty="0"/>
              <a:t>In Nkhotakota, the focus of the training team was on revamping already existing care groups that have been working with Nkhotakota AIDS Support Organization in the surrounding villages of Masakatira, Chijere, Mkonda and Maluzi.</a:t>
            </a:r>
          </a:p>
          <a:p>
            <a:r>
              <a:rPr lang="en-US" dirty="0"/>
              <a:t>New care groups were established where they did not exist in  Njolo and Sinoya.</a:t>
            </a:r>
          </a:p>
          <a:p>
            <a:r>
              <a:rPr lang="en-US" dirty="0"/>
              <a:t> In Mchinji the training team refurbished already existing care groups from all the three fish clubs (Tikondane, Chikondi and Ntawa).</a:t>
            </a:r>
          </a:p>
        </p:txBody>
      </p:sp>
      <p:pic>
        <p:nvPicPr>
          <p:cNvPr id="5" name="Picture 4"/>
          <p:cNvPicPr>
            <a:picLocks noChangeAspect="1"/>
          </p:cNvPicPr>
          <p:nvPr/>
        </p:nvPicPr>
        <p:blipFill>
          <a:blip r:embed="rId2"/>
          <a:stretch>
            <a:fillRect/>
          </a:stretch>
        </p:blipFill>
        <p:spPr>
          <a:xfrm>
            <a:off x="6477000" y="-140978"/>
            <a:ext cx="835224" cy="920576"/>
          </a:xfrm>
          <a:prstGeom prst="rect">
            <a:avLst/>
          </a:prstGeom>
        </p:spPr>
      </p:pic>
      <p:pic>
        <p:nvPicPr>
          <p:cNvPr id="6" name="Picture 5" descr="http://www.emb.fraunhofer.de/content/dam/emb/emb_190x52.gif"/>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332702" y="111774"/>
            <a:ext cx="1814195" cy="496570"/>
          </a:xfrm>
          <a:prstGeom prst="rect">
            <a:avLst/>
          </a:prstGeom>
        </p:spPr>
      </p:pic>
      <p:pic>
        <p:nvPicPr>
          <p:cNvPr id="7" name="Picture 6"/>
          <p:cNvPicPr>
            <a:picLocks noChangeAspect="1"/>
          </p:cNvPicPr>
          <p:nvPr/>
        </p:nvPicPr>
        <p:blipFill>
          <a:blip r:embed="rId4"/>
          <a:stretch>
            <a:fillRect/>
          </a:stretch>
        </p:blipFill>
        <p:spPr>
          <a:xfrm>
            <a:off x="152400" y="76200"/>
            <a:ext cx="1036410" cy="621846"/>
          </a:xfrm>
          <a:prstGeom prst="rect">
            <a:avLst/>
          </a:prstGeom>
        </p:spPr>
      </p:pic>
      <p:pic>
        <p:nvPicPr>
          <p:cNvPr id="8" name="Picture 7"/>
          <p:cNvPicPr>
            <a:picLocks noChangeAspect="1"/>
          </p:cNvPicPr>
          <p:nvPr/>
        </p:nvPicPr>
        <p:blipFill>
          <a:blip r:embed="rId5"/>
          <a:stretch>
            <a:fillRect/>
          </a:stretch>
        </p:blipFill>
        <p:spPr>
          <a:xfrm>
            <a:off x="7848600" y="8670"/>
            <a:ext cx="914506" cy="941941"/>
          </a:xfrm>
          <a:prstGeom prst="rect">
            <a:avLst/>
          </a:prstGeom>
        </p:spPr>
      </p:pic>
    </p:spTree>
    <p:extLst>
      <p:ext uri="{BB962C8B-B14F-4D97-AF65-F5344CB8AC3E}">
        <p14:creationId xmlns:p14="http://schemas.microsoft.com/office/powerpoint/2010/main" val="376686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838200"/>
            <a:ext cx="7772401" cy="1042835"/>
          </a:xfrm>
        </p:spPr>
        <p:txBody>
          <a:bodyPr>
            <a:normAutofit fontScale="90000"/>
          </a:bodyPr>
          <a:lstStyle/>
          <a:p>
            <a:r>
              <a:rPr lang="en-US" b="1" dirty="0"/>
              <a:t>PRODUCT DEVELOPMENT AND SENSORY EVALUATION</a:t>
            </a:r>
          </a:p>
        </p:txBody>
      </p:sp>
      <p:sp>
        <p:nvSpPr>
          <p:cNvPr id="3" name="Content Placeholder 2"/>
          <p:cNvSpPr>
            <a:spLocks noGrp="1"/>
          </p:cNvSpPr>
          <p:nvPr>
            <p:ph idx="1"/>
          </p:nvPr>
        </p:nvSpPr>
        <p:spPr>
          <a:xfrm>
            <a:off x="762001" y="2133600"/>
            <a:ext cx="7772400" cy="4419600"/>
          </a:xfrm>
        </p:spPr>
        <p:txBody>
          <a:bodyPr>
            <a:normAutofit/>
          </a:bodyPr>
          <a:lstStyle/>
          <a:p>
            <a:r>
              <a:rPr lang="en-US" dirty="0"/>
              <a:t> A total of 72 women from the revamped and established care groups were trained in a wide number of nutrition topics such as the six food groups, importance of dietary diversification, and principles of infant and child feeding.</a:t>
            </a:r>
          </a:p>
          <a:p>
            <a:r>
              <a:rPr lang="en-US" dirty="0"/>
              <a:t>In addition to the women from care groups, the training also involved fish clubs chairpersons </a:t>
            </a:r>
            <a:r>
              <a:rPr lang="en-US" dirty="0" smtClean="0"/>
              <a:t>(16 Men</a:t>
            </a:r>
            <a:r>
              <a:rPr lang="en-US" dirty="0"/>
              <a:t>) and primary and secondary school </a:t>
            </a:r>
            <a:r>
              <a:rPr lang="en-US" dirty="0" smtClean="0"/>
              <a:t>students (3) </a:t>
            </a:r>
            <a:r>
              <a:rPr lang="en-US" dirty="0"/>
              <a:t>and their </a:t>
            </a:r>
            <a:r>
              <a:rPr lang="en-US" dirty="0" smtClean="0"/>
              <a:t>patrons (3)</a:t>
            </a:r>
            <a:endParaRPr lang="en-US" dirty="0"/>
          </a:p>
          <a:p>
            <a:r>
              <a:rPr lang="en-US" dirty="0"/>
              <a:t>The attendants were trained how to make </a:t>
            </a:r>
            <a:r>
              <a:rPr lang="en-US" b="1" i="1" dirty="0"/>
              <a:t>Maize, fish, vegetable porridge </a:t>
            </a:r>
            <a:r>
              <a:rPr lang="en-US" dirty="0"/>
              <a:t>and </a:t>
            </a:r>
            <a:r>
              <a:rPr lang="en-US" b="1" i="1" dirty="0"/>
              <a:t>Cassava, fish, vegetable porridge </a:t>
            </a:r>
            <a:r>
              <a:rPr lang="en-US" dirty="0"/>
              <a:t>that are aimed to improve the nutrition status of infants and young children (under 2 years). </a:t>
            </a:r>
          </a:p>
          <a:p>
            <a:r>
              <a:rPr lang="en-US" dirty="0"/>
              <a:t>They were also taught how to make fish sausage, fish balls and fish samosa that are aimed to improve the nutrition status of the whole family and their income.</a:t>
            </a:r>
          </a:p>
        </p:txBody>
      </p:sp>
      <p:pic>
        <p:nvPicPr>
          <p:cNvPr id="5" name="Picture 4"/>
          <p:cNvPicPr>
            <a:picLocks noChangeAspect="1"/>
          </p:cNvPicPr>
          <p:nvPr/>
        </p:nvPicPr>
        <p:blipFill>
          <a:blip r:embed="rId2"/>
          <a:stretch>
            <a:fillRect/>
          </a:stretch>
        </p:blipFill>
        <p:spPr>
          <a:xfrm>
            <a:off x="6477000" y="-140978"/>
            <a:ext cx="835224" cy="920576"/>
          </a:xfrm>
          <a:prstGeom prst="rect">
            <a:avLst/>
          </a:prstGeom>
        </p:spPr>
      </p:pic>
      <p:pic>
        <p:nvPicPr>
          <p:cNvPr id="6" name="Picture 5" descr="http://www.emb.fraunhofer.de/content/dam/emb/emb_190x52.gif"/>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332702" y="111774"/>
            <a:ext cx="1814195" cy="496570"/>
          </a:xfrm>
          <a:prstGeom prst="rect">
            <a:avLst/>
          </a:prstGeom>
        </p:spPr>
      </p:pic>
      <p:pic>
        <p:nvPicPr>
          <p:cNvPr id="7" name="Picture 6"/>
          <p:cNvPicPr>
            <a:picLocks noChangeAspect="1"/>
          </p:cNvPicPr>
          <p:nvPr/>
        </p:nvPicPr>
        <p:blipFill>
          <a:blip r:embed="rId4"/>
          <a:stretch>
            <a:fillRect/>
          </a:stretch>
        </p:blipFill>
        <p:spPr>
          <a:xfrm>
            <a:off x="152400" y="76200"/>
            <a:ext cx="1036410" cy="621846"/>
          </a:xfrm>
          <a:prstGeom prst="rect">
            <a:avLst/>
          </a:prstGeom>
        </p:spPr>
      </p:pic>
      <p:pic>
        <p:nvPicPr>
          <p:cNvPr id="8" name="Picture 7"/>
          <p:cNvPicPr>
            <a:picLocks noChangeAspect="1"/>
          </p:cNvPicPr>
          <p:nvPr/>
        </p:nvPicPr>
        <p:blipFill>
          <a:blip r:embed="rId5"/>
          <a:stretch>
            <a:fillRect/>
          </a:stretch>
        </p:blipFill>
        <p:spPr>
          <a:xfrm>
            <a:off x="7848600" y="8670"/>
            <a:ext cx="914506" cy="941941"/>
          </a:xfrm>
          <a:prstGeom prst="rect">
            <a:avLst/>
          </a:prstGeom>
        </p:spPr>
      </p:pic>
    </p:spTree>
    <p:extLst>
      <p:ext uri="{BB962C8B-B14F-4D97-AF65-F5344CB8AC3E}">
        <p14:creationId xmlns:p14="http://schemas.microsoft.com/office/powerpoint/2010/main" val="145914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88" y="623888"/>
            <a:ext cx="6589712" cy="1281112"/>
          </a:xfrm>
        </p:spPr>
        <p:txBody>
          <a:bodyPr>
            <a:normAutofit fontScale="90000"/>
          </a:bodyPr>
          <a:lstStyle/>
          <a:p>
            <a:r>
              <a:rPr lang="en-US" b="1" dirty="0"/>
              <a:t>PRODUCT DEVELOPMENT AND SENSORY EVALUATION Conti……</a:t>
            </a:r>
            <a:endParaRPr lang="en-US" dirty="0"/>
          </a:p>
        </p:txBody>
      </p:sp>
      <p:sp>
        <p:nvSpPr>
          <p:cNvPr id="3" name="Content Placeholder 2"/>
          <p:cNvSpPr>
            <a:spLocks noGrp="1"/>
          </p:cNvSpPr>
          <p:nvPr>
            <p:ph idx="1"/>
          </p:nvPr>
        </p:nvSpPr>
        <p:spPr>
          <a:xfrm>
            <a:off x="838201" y="1879994"/>
            <a:ext cx="7696200" cy="4031228"/>
          </a:xfrm>
        </p:spPr>
        <p:txBody>
          <a:bodyPr/>
          <a:lstStyle/>
          <a:p>
            <a:r>
              <a:rPr lang="en-US" dirty="0"/>
              <a:t>Participants were asked to test the products based on these sensory attributes: color, smell, taste and texture.</a:t>
            </a:r>
          </a:p>
        </p:txBody>
      </p:sp>
      <p:pic>
        <p:nvPicPr>
          <p:cNvPr id="4" name="Picture 3"/>
          <p:cNvPicPr>
            <a:picLocks noChangeAspect="1"/>
          </p:cNvPicPr>
          <p:nvPr/>
        </p:nvPicPr>
        <p:blipFill>
          <a:blip r:embed="rId2"/>
          <a:stretch>
            <a:fillRect/>
          </a:stretch>
        </p:blipFill>
        <p:spPr>
          <a:xfrm>
            <a:off x="7543800" y="8670"/>
            <a:ext cx="1219306" cy="1255885"/>
          </a:xfrm>
          <a:prstGeom prst="rect">
            <a:avLst/>
          </a:prstGeom>
        </p:spPr>
      </p:pic>
      <p:pic>
        <p:nvPicPr>
          <p:cNvPr id="6" name="Picture 5"/>
          <p:cNvPicPr>
            <a:picLocks noChangeAspect="1"/>
          </p:cNvPicPr>
          <p:nvPr/>
        </p:nvPicPr>
        <p:blipFill>
          <a:blip r:embed="rId3"/>
          <a:stretch>
            <a:fillRect/>
          </a:stretch>
        </p:blipFill>
        <p:spPr>
          <a:xfrm>
            <a:off x="6400800" y="25925"/>
            <a:ext cx="835224" cy="920576"/>
          </a:xfrm>
          <a:prstGeom prst="rect">
            <a:avLst/>
          </a:prstGeom>
        </p:spPr>
      </p:pic>
      <p:pic>
        <p:nvPicPr>
          <p:cNvPr id="7" name="Picture 6" descr="http://www.emb.fraunhofer.de/content/dam/emb/emb_190x52.gif"/>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3962400" y="237928"/>
            <a:ext cx="1814195" cy="496570"/>
          </a:xfrm>
          <a:prstGeom prst="rect">
            <a:avLst/>
          </a:prstGeom>
        </p:spPr>
      </p:pic>
      <p:pic>
        <p:nvPicPr>
          <p:cNvPr id="8" name="Picture 7"/>
          <p:cNvPicPr>
            <a:picLocks noChangeAspect="1"/>
          </p:cNvPicPr>
          <p:nvPr/>
        </p:nvPicPr>
        <p:blipFill>
          <a:blip r:embed="rId5"/>
          <a:stretch>
            <a:fillRect/>
          </a:stretch>
        </p:blipFill>
        <p:spPr>
          <a:xfrm>
            <a:off x="152400" y="76200"/>
            <a:ext cx="1036410" cy="621846"/>
          </a:xfrm>
          <a:prstGeom prst="rect">
            <a:avLst/>
          </a:prstGeom>
        </p:spPr>
      </p:pic>
      <p:pic>
        <p:nvPicPr>
          <p:cNvPr id="14" name="Picture 13">
            <a:extLst>
              <a:ext uri="{FF2B5EF4-FFF2-40B4-BE49-F238E27FC236}">
                <a16:creationId xmlns="" xmlns:a16="http://schemas.microsoft.com/office/drawing/2014/main" id="{8250E9E9-F77E-4491-B7F3-446D1328F5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3599" y="2743200"/>
            <a:ext cx="3546847" cy="2362200"/>
          </a:xfrm>
          <a:prstGeom prst="rect">
            <a:avLst/>
          </a:prstGeom>
        </p:spPr>
      </p:pic>
      <p:pic>
        <p:nvPicPr>
          <p:cNvPr id="16" name="Picture 15">
            <a:extLst>
              <a:ext uri="{FF2B5EF4-FFF2-40B4-BE49-F238E27FC236}">
                <a16:creationId xmlns="" xmlns:a16="http://schemas.microsoft.com/office/drawing/2014/main" id="{FFC8D1A9-27F1-43AC-925D-BF7F27049F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6224" y="2743200"/>
            <a:ext cx="3546847" cy="2362200"/>
          </a:xfrm>
          <a:prstGeom prst="rect">
            <a:avLst/>
          </a:prstGeom>
        </p:spPr>
      </p:pic>
    </p:spTree>
    <p:extLst>
      <p:ext uri="{BB962C8B-B14F-4D97-AF65-F5344CB8AC3E}">
        <p14:creationId xmlns:p14="http://schemas.microsoft.com/office/powerpoint/2010/main" val="426947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838200"/>
            <a:ext cx="8001002" cy="1205698"/>
          </a:xfrm>
        </p:spPr>
        <p:txBody>
          <a:bodyPr>
            <a:normAutofit fontScale="90000"/>
          </a:bodyPr>
          <a:lstStyle/>
          <a:p>
            <a:r>
              <a:rPr lang="en-US" b="1" dirty="0"/>
              <a:t>FISH HARVESTING, POST HARVESTING HANDLING AND MARKERTING TRAINING</a:t>
            </a:r>
          </a:p>
        </p:txBody>
      </p:sp>
      <p:sp>
        <p:nvSpPr>
          <p:cNvPr id="3" name="Content Placeholder 2"/>
          <p:cNvSpPr>
            <a:spLocks noGrp="1"/>
          </p:cNvSpPr>
          <p:nvPr>
            <p:ph idx="1"/>
          </p:nvPr>
        </p:nvSpPr>
        <p:spPr>
          <a:xfrm>
            <a:off x="762001" y="2133600"/>
            <a:ext cx="7772400" cy="4419600"/>
          </a:xfrm>
        </p:spPr>
        <p:txBody>
          <a:bodyPr>
            <a:normAutofit/>
          </a:bodyPr>
          <a:lstStyle/>
          <a:p>
            <a:r>
              <a:rPr lang="en-US" dirty="0"/>
              <a:t> Ten members from each fish club under the project were trained in fish harvesting techniques and post harvest handling methods</a:t>
            </a:r>
          </a:p>
          <a:p>
            <a:r>
              <a:rPr lang="en-US" dirty="0"/>
              <a:t>In addition, together with the representatives from care groups they were trained on basic principles of marketing and record keeping (simple accounting).</a:t>
            </a:r>
          </a:p>
          <a:p>
            <a:r>
              <a:rPr lang="en-US" dirty="0"/>
              <a:t>The fish farmers were tasked to find market for their fish before actual harvesting</a:t>
            </a:r>
          </a:p>
        </p:txBody>
      </p:sp>
      <p:pic>
        <p:nvPicPr>
          <p:cNvPr id="5" name="Picture 4"/>
          <p:cNvPicPr>
            <a:picLocks noChangeAspect="1"/>
          </p:cNvPicPr>
          <p:nvPr/>
        </p:nvPicPr>
        <p:blipFill>
          <a:blip r:embed="rId2"/>
          <a:stretch>
            <a:fillRect/>
          </a:stretch>
        </p:blipFill>
        <p:spPr>
          <a:xfrm>
            <a:off x="6477000" y="-140978"/>
            <a:ext cx="835224" cy="920576"/>
          </a:xfrm>
          <a:prstGeom prst="rect">
            <a:avLst/>
          </a:prstGeom>
        </p:spPr>
      </p:pic>
      <p:pic>
        <p:nvPicPr>
          <p:cNvPr id="6" name="Picture 5" descr="http://www.emb.fraunhofer.de/content/dam/emb/emb_190x52.gif"/>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332702" y="111774"/>
            <a:ext cx="1814195" cy="496570"/>
          </a:xfrm>
          <a:prstGeom prst="rect">
            <a:avLst/>
          </a:prstGeom>
        </p:spPr>
      </p:pic>
      <p:pic>
        <p:nvPicPr>
          <p:cNvPr id="7" name="Picture 6"/>
          <p:cNvPicPr>
            <a:picLocks noChangeAspect="1"/>
          </p:cNvPicPr>
          <p:nvPr/>
        </p:nvPicPr>
        <p:blipFill>
          <a:blip r:embed="rId4"/>
          <a:stretch>
            <a:fillRect/>
          </a:stretch>
        </p:blipFill>
        <p:spPr>
          <a:xfrm>
            <a:off x="152400" y="76200"/>
            <a:ext cx="1036410" cy="621846"/>
          </a:xfrm>
          <a:prstGeom prst="rect">
            <a:avLst/>
          </a:prstGeom>
        </p:spPr>
      </p:pic>
      <p:pic>
        <p:nvPicPr>
          <p:cNvPr id="8" name="Picture 7"/>
          <p:cNvPicPr>
            <a:picLocks noChangeAspect="1"/>
          </p:cNvPicPr>
          <p:nvPr/>
        </p:nvPicPr>
        <p:blipFill>
          <a:blip r:embed="rId5"/>
          <a:stretch>
            <a:fillRect/>
          </a:stretch>
        </p:blipFill>
        <p:spPr>
          <a:xfrm>
            <a:off x="7848600" y="8670"/>
            <a:ext cx="914506" cy="941941"/>
          </a:xfrm>
          <a:prstGeom prst="rect">
            <a:avLst/>
          </a:prstGeom>
        </p:spPr>
      </p:pic>
    </p:spTree>
    <p:extLst>
      <p:ext uri="{BB962C8B-B14F-4D97-AF65-F5344CB8AC3E}">
        <p14:creationId xmlns:p14="http://schemas.microsoft.com/office/powerpoint/2010/main" val="2218293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838200"/>
            <a:ext cx="8001002" cy="1205698"/>
          </a:xfrm>
        </p:spPr>
        <p:txBody>
          <a:bodyPr>
            <a:normAutofit/>
          </a:bodyPr>
          <a:lstStyle/>
          <a:p>
            <a:r>
              <a:rPr lang="en-US" b="1" dirty="0"/>
              <a:t>FOCUS GROUP DISCUSSIONS ; CHALLENGES FACED BY FARMERS</a:t>
            </a:r>
          </a:p>
        </p:txBody>
      </p:sp>
      <p:sp>
        <p:nvSpPr>
          <p:cNvPr id="3" name="Content Placeholder 2"/>
          <p:cNvSpPr>
            <a:spLocks noGrp="1"/>
          </p:cNvSpPr>
          <p:nvPr>
            <p:ph idx="1"/>
          </p:nvPr>
        </p:nvSpPr>
        <p:spPr>
          <a:xfrm>
            <a:off x="533401" y="2133600"/>
            <a:ext cx="8001000" cy="4724400"/>
          </a:xfrm>
        </p:spPr>
        <p:txBody>
          <a:bodyPr>
            <a:normAutofit lnSpcReduction="10000"/>
          </a:bodyPr>
          <a:lstStyle/>
          <a:p>
            <a:pPr lvl="0"/>
            <a:r>
              <a:rPr lang="en-US" dirty="0"/>
              <a:t> Vegetables were attacked by pests and diseases</a:t>
            </a:r>
          </a:p>
          <a:p>
            <a:pPr lvl="0"/>
            <a:r>
              <a:rPr lang="en-US" dirty="0"/>
              <a:t>Some ponds dried up</a:t>
            </a:r>
          </a:p>
          <a:p>
            <a:pPr lvl="0"/>
            <a:r>
              <a:rPr lang="en-US" dirty="0"/>
              <a:t>They did not have fertilizer for the vegetables </a:t>
            </a:r>
          </a:p>
          <a:p>
            <a:pPr lvl="0"/>
            <a:r>
              <a:rPr lang="en-US" dirty="0"/>
              <a:t>They lacked horticultural extension services from the beginning.</a:t>
            </a:r>
          </a:p>
          <a:p>
            <a:pPr lvl="0"/>
            <a:r>
              <a:rPr lang="en-US" dirty="0"/>
              <a:t>In adequate equipment such as canes, holes, shovels and wheelbarrows.</a:t>
            </a:r>
          </a:p>
          <a:p>
            <a:pPr lvl="0"/>
            <a:r>
              <a:rPr lang="en-US" dirty="0"/>
              <a:t>Some clubs especially in Nkhotakota expressed that they need to be paid for working on the ponds or be supported to start small businesses.</a:t>
            </a:r>
          </a:p>
          <a:p>
            <a:pPr lvl="0"/>
            <a:r>
              <a:rPr lang="en-US" dirty="0"/>
              <a:t> Hunger more especially in Nkhotakota  forced them to not fully focus on fish farming because they spent much of their time looking for ganyu (piece work).</a:t>
            </a:r>
          </a:p>
          <a:p>
            <a:pPr lvl="0"/>
            <a:r>
              <a:rPr lang="en-US" dirty="0"/>
              <a:t>Some clubs reported that some of their members refuse to be active in running day to day activities in the club but want to only participate in workshops and harvesting time.</a:t>
            </a:r>
          </a:p>
          <a:p>
            <a:endParaRPr lang="en-US" dirty="0"/>
          </a:p>
        </p:txBody>
      </p:sp>
      <p:pic>
        <p:nvPicPr>
          <p:cNvPr id="5" name="Picture 4"/>
          <p:cNvPicPr>
            <a:picLocks noChangeAspect="1"/>
          </p:cNvPicPr>
          <p:nvPr/>
        </p:nvPicPr>
        <p:blipFill>
          <a:blip r:embed="rId2"/>
          <a:stretch>
            <a:fillRect/>
          </a:stretch>
        </p:blipFill>
        <p:spPr>
          <a:xfrm>
            <a:off x="6477000" y="-140978"/>
            <a:ext cx="835224" cy="920576"/>
          </a:xfrm>
          <a:prstGeom prst="rect">
            <a:avLst/>
          </a:prstGeom>
        </p:spPr>
      </p:pic>
      <p:pic>
        <p:nvPicPr>
          <p:cNvPr id="6" name="Picture 5" descr="http://www.emb.fraunhofer.de/content/dam/emb/emb_190x52.gif"/>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332702" y="111774"/>
            <a:ext cx="1814195" cy="496570"/>
          </a:xfrm>
          <a:prstGeom prst="rect">
            <a:avLst/>
          </a:prstGeom>
        </p:spPr>
      </p:pic>
      <p:pic>
        <p:nvPicPr>
          <p:cNvPr id="7" name="Picture 6"/>
          <p:cNvPicPr>
            <a:picLocks noChangeAspect="1"/>
          </p:cNvPicPr>
          <p:nvPr/>
        </p:nvPicPr>
        <p:blipFill>
          <a:blip r:embed="rId4"/>
          <a:stretch>
            <a:fillRect/>
          </a:stretch>
        </p:blipFill>
        <p:spPr>
          <a:xfrm>
            <a:off x="152400" y="76200"/>
            <a:ext cx="1036410" cy="621846"/>
          </a:xfrm>
          <a:prstGeom prst="rect">
            <a:avLst/>
          </a:prstGeom>
        </p:spPr>
      </p:pic>
      <p:pic>
        <p:nvPicPr>
          <p:cNvPr id="8" name="Picture 7"/>
          <p:cNvPicPr>
            <a:picLocks noChangeAspect="1"/>
          </p:cNvPicPr>
          <p:nvPr/>
        </p:nvPicPr>
        <p:blipFill>
          <a:blip r:embed="rId5"/>
          <a:stretch>
            <a:fillRect/>
          </a:stretch>
        </p:blipFill>
        <p:spPr>
          <a:xfrm>
            <a:off x="7848600" y="8670"/>
            <a:ext cx="914506" cy="941941"/>
          </a:xfrm>
          <a:prstGeom prst="rect">
            <a:avLst/>
          </a:prstGeom>
        </p:spPr>
      </p:pic>
    </p:spTree>
    <p:extLst>
      <p:ext uri="{BB962C8B-B14F-4D97-AF65-F5344CB8AC3E}">
        <p14:creationId xmlns:p14="http://schemas.microsoft.com/office/powerpoint/2010/main" val="484674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838200"/>
            <a:ext cx="8001002" cy="1205698"/>
          </a:xfrm>
        </p:spPr>
        <p:txBody>
          <a:bodyPr>
            <a:normAutofit/>
          </a:bodyPr>
          <a:lstStyle/>
          <a:p>
            <a:r>
              <a:rPr lang="en-US" b="1" dirty="0"/>
              <a:t>FISH HARVESTING</a:t>
            </a:r>
          </a:p>
        </p:txBody>
      </p:sp>
      <p:sp>
        <p:nvSpPr>
          <p:cNvPr id="3" name="Content Placeholder 2"/>
          <p:cNvSpPr>
            <a:spLocks noGrp="1"/>
          </p:cNvSpPr>
          <p:nvPr>
            <p:ph idx="1"/>
          </p:nvPr>
        </p:nvSpPr>
        <p:spPr>
          <a:xfrm>
            <a:off x="533401" y="2133600"/>
            <a:ext cx="8001000" cy="838200"/>
          </a:xfrm>
        </p:spPr>
        <p:txBody>
          <a:bodyPr>
            <a:normAutofit fontScale="85000" lnSpcReduction="10000"/>
          </a:bodyPr>
          <a:lstStyle/>
          <a:p>
            <a:pPr lvl="0"/>
            <a:r>
              <a:rPr lang="en-US" dirty="0"/>
              <a:t>After growing the fish for 6 months, a field visit was organized to the respective project sites for harvesting. </a:t>
            </a:r>
          </a:p>
          <a:p>
            <a:pPr lvl="0"/>
            <a:r>
              <a:rPr lang="en-US" dirty="0"/>
              <a:t>Nkhotakota</a:t>
            </a:r>
          </a:p>
          <a:p>
            <a:pPr lvl="0"/>
            <a:endParaRPr lang="en-US" dirty="0"/>
          </a:p>
          <a:p>
            <a:endParaRPr lang="en-US" dirty="0"/>
          </a:p>
        </p:txBody>
      </p:sp>
      <p:pic>
        <p:nvPicPr>
          <p:cNvPr id="5" name="Picture 4"/>
          <p:cNvPicPr>
            <a:picLocks noChangeAspect="1"/>
          </p:cNvPicPr>
          <p:nvPr/>
        </p:nvPicPr>
        <p:blipFill>
          <a:blip r:embed="rId2"/>
          <a:stretch>
            <a:fillRect/>
          </a:stretch>
        </p:blipFill>
        <p:spPr>
          <a:xfrm>
            <a:off x="6477000" y="-140978"/>
            <a:ext cx="835224" cy="920576"/>
          </a:xfrm>
          <a:prstGeom prst="rect">
            <a:avLst/>
          </a:prstGeom>
        </p:spPr>
      </p:pic>
      <p:pic>
        <p:nvPicPr>
          <p:cNvPr id="6" name="Picture 5" descr="http://www.emb.fraunhofer.de/content/dam/emb/emb_190x52.gif"/>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332702" y="111774"/>
            <a:ext cx="1814195" cy="496570"/>
          </a:xfrm>
          <a:prstGeom prst="rect">
            <a:avLst/>
          </a:prstGeom>
        </p:spPr>
      </p:pic>
      <p:pic>
        <p:nvPicPr>
          <p:cNvPr id="7" name="Picture 6"/>
          <p:cNvPicPr>
            <a:picLocks noChangeAspect="1"/>
          </p:cNvPicPr>
          <p:nvPr/>
        </p:nvPicPr>
        <p:blipFill>
          <a:blip r:embed="rId4"/>
          <a:stretch>
            <a:fillRect/>
          </a:stretch>
        </p:blipFill>
        <p:spPr>
          <a:xfrm>
            <a:off x="152400" y="76200"/>
            <a:ext cx="1036410" cy="621846"/>
          </a:xfrm>
          <a:prstGeom prst="rect">
            <a:avLst/>
          </a:prstGeom>
        </p:spPr>
      </p:pic>
      <p:pic>
        <p:nvPicPr>
          <p:cNvPr id="8" name="Picture 7"/>
          <p:cNvPicPr>
            <a:picLocks noChangeAspect="1"/>
          </p:cNvPicPr>
          <p:nvPr/>
        </p:nvPicPr>
        <p:blipFill>
          <a:blip r:embed="rId5"/>
          <a:stretch>
            <a:fillRect/>
          </a:stretch>
        </p:blipFill>
        <p:spPr>
          <a:xfrm>
            <a:off x="7848600" y="8670"/>
            <a:ext cx="914506" cy="941941"/>
          </a:xfrm>
          <a:prstGeom prst="rect">
            <a:avLst/>
          </a:prstGeom>
        </p:spPr>
      </p:pic>
      <p:graphicFrame>
        <p:nvGraphicFramePr>
          <p:cNvPr id="14" name="Table 13">
            <a:extLst>
              <a:ext uri="{FF2B5EF4-FFF2-40B4-BE49-F238E27FC236}">
                <a16:creationId xmlns="" xmlns:a16="http://schemas.microsoft.com/office/drawing/2014/main" id="{48E5CC8F-11FF-4789-B348-0033F6EEF43A}"/>
              </a:ext>
            </a:extLst>
          </p:cNvPr>
          <p:cNvGraphicFramePr>
            <a:graphicFrameLocks noGrp="1"/>
          </p:cNvGraphicFramePr>
          <p:nvPr>
            <p:extLst>
              <p:ext uri="{D42A27DB-BD31-4B8C-83A1-F6EECF244321}">
                <p14:modId xmlns:p14="http://schemas.microsoft.com/office/powerpoint/2010/main" val="2970849868"/>
              </p:ext>
            </p:extLst>
          </p:nvPr>
        </p:nvGraphicFramePr>
        <p:xfrm>
          <a:off x="457200" y="2971801"/>
          <a:ext cx="8153401" cy="3036956"/>
        </p:xfrm>
        <a:graphic>
          <a:graphicData uri="http://schemas.openxmlformats.org/drawingml/2006/table">
            <a:tbl>
              <a:tblPr>
                <a:tableStyleId>{EB344D84-9AFB-497E-A393-DC336BA19D2E}</a:tableStyleId>
              </a:tblPr>
              <a:tblGrid>
                <a:gridCol w="1143000">
                  <a:extLst>
                    <a:ext uri="{9D8B030D-6E8A-4147-A177-3AD203B41FA5}">
                      <a16:colId xmlns="" xmlns:a16="http://schemas.microsoft.com/office/drawing/2014/main" val="93157258"/>
                    </a:ext>
                  </a:extLst>
                </a:gridCol>
                <a:gridCol w="949465">
                  <a:extLst>
                    <a:ext uri="{9D8B030D-6E8A-4147-A177-3AD203B41FA5}">
                      <a16:colId xmlns="" xmlns:a16="http://schemas.microsoft.com/office/drawing/2014/main" val="2899549082"/>
                    </a:ext>
                  </a:extLst>
                </a:gridCol>
                <a:gridCol w="865848">
                  <a:extLst>
                    <a:ext uri="{9D8B030D-6E8A-4147-A177-3AD203B41FA5}">
                      <a16:colId xmlns="" xmlns:a16="http://schemas.microsoft.com/office/drawing/2014/main" val="1829924772"/>
                    </a:ext>
                  </a:extLst>
                </a:gridCol>
                <a:gridCol w="865848">
                  <a:extLst>
                    <a:ext uri="{9D8B030D-6E8A-4147-A177-3AD203B41FA5}">
                      <a16:colId xmlns="" xmlns:a16="http://schemas.microsoft.com/office/drawing/2014/main" val="1137002636"/>
                    </a:ext>
                  </a:extLst>
                </a:gridCol>
                <a:gridCol w="865848">
                  <a:extLst>
                    <a:ext uri="{9D8B030D-6E8A-4147-A177-3AD203B41FA5}">
                      <a16:colId xmlns="" xmlns:a16="http://schemas.microsoft.com/office/drawing/2014/main" val="2611594180"/>
                    </a:ext>
                  </a:extLst>
                </a:gridCol>
                <a:gridCol w="865848">
                  <a:extLst>
                    <a:ext uri="{9D8B030D-6E8A-4147-A177-3AD203B41FA5}">
                      <a16:colId xmlns="" xmlns:a16="http://schemas.microsoft.com/office/drawing/2014/main" val="4229956567"/>
                    </a:ext>
                  </a:extLst>
                </a:gridCol>
                <a:gridCol w="865848">
                  <a:extLst>
                    <a:ext uri="{9D8B030D-6E8A-4147-A177-3AD203B41FA5}">
                      <a16:colId xmlns="" xmlns:a16="http://schemas.microsoft.com/office/drawing/2014/main" val="2967849140"/>
                    </a:ext>
                  </a:extLst>
                </a:gridCol>
                <a:gridCol w="865848">
                  <a:extLst>
                    <a:ext uri="{9D8B030D-6E8A-4147-A177-3AD203B41FA5}">
                      <a16:colId xmlns="" xmlns:a16="http://schemas.microsoft.com/office/drawing/2014/main" val="4172082199"/>
                    </a:ext>
                  </a:extLst>
                </a:gridCol>
                <a:gridCol w="865848">
                  <a:extLst>
                    <a:ext uri="{9D8B030D-6E8A-4147-A177-3AD203B41FA5}">
                      <a16:colId xmlns="" xmlns:a16="http://schemas.microsoft.com/office/drawing/2014/main" val="2773104087"/>
                    </a:ext>
                  </a:extLst>
                </a:gridCol>
              </a:tblGrid>
              <a:tr h="220549">
                <a:tc>
                  <a:txBody>
                    <a:bodyPr/>
                    <a:lstStyle/>
                    <a:p>
                      <a:pPr algn="l" fontAlgn="b"/>
                      <a:endParaRPr lang="en-US" sz="1200" b="0" i="0" u="none" strike="noStrike">
                        <a:solidFill>
                          <a:srgbClr val="000000"/>
                        </a:solidFill>
                        <a:effectLst/>
                        <a:latin typeface="Calibri" panose="020F0502020204030204" pitchFamily="34" charset="0"/>
                      </a:endParaRPr>
                    </a:p>
                  </a:txBody>
                  <a:tcPr marL="7291" marR="7291" marT="7291" marB="0" anchor="b"/>
                </a:tc>
                <a:tc gridSpan="8">
                  <a:txBody>
                    <a:bodyPr/>
                    <a:lstStyle/>
                    <a:p>
                      <a:pPr algn="ctr" fontAlgn="b"/>
                      <a:r>
                        <a:rPr lang="en-US" sz="1200" b="1" u="sng" strike="noStrike" dirty="0">
                          <a:effectLst/>
                        </a:rPr>
                        <a:t>POND NAME - MEAN WEIGHT (g)</a:t>
                      </a:r>
                      <a:endParaRPr lang="en-US" sz="1200" b="1" i="0" u="sng" strike="noStrike" dirty="0">
                        <a:solidFill>
                          <a:srgbClr val="000000"/>
                        </a:solidFill>
                        <a:effectLst/>
                        <a:latin typeface="Calibri" panose="020F0502020204030204" pitchFamily="34" charset="0"/>
                      </a:endParaRPr>
                    </a:p>
                  </a:txBody>
                  <a:tcPr marL="7291" marR="7291" marT="729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060203733"/>
                  </a:ext>
                </a:extLst>
              </a:tr>
              <a:tr h="432643">
                <a:tc>
                  <a:txBody>
                    <a:bodyPr/>
                    <a:lstStyle/>
                    <a:p>
                      <a:pPr algn="ctr" fontAlgn="b"/>
                      <a:r>
                        <a:rPr lang="en-US" sz="1200" b="1" u="none" strike="noStrike" dirty="0">
                          <a:effectLst/>
                        </a:rPr>
                        <a:t>MONTH</a:t>
                      </a:r>
                      <a:endParaRPr lang="en-US" sz="1200" b="1"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effectLst/>
                        </a:rPr>
                        <a:t>Sinoya</a:t>
                      </a:r>
                      <a:endParaRPr lang="en-US" sz="1200" b="1"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effectLst/>
                        </a:rPr>
                        <a:t>Njolo</a:t>
                      </a:r>
                      <a:endParaRPr lang="en-US" sz="1200" b="1"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effectLst/>
                        </a:rPr>
                        <a:t>Teen Mission</a:t>
                      </a:r>
                      <a:endParaRPr lang="en-US" sz="1200" b="1"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effectLst/>
                        </a:rPr>
                        <a:t>Masakatira</a:t>
                      </a:r>
                      <a:endParaRPr lang="en-US" sz="1200" b="1"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effectLst/>
                        </a:rPr>
                        <a:t>Maluzi</a:t>
                      </a:r>
                      <a:endParaRPr lang="en-US" sz="1200" b="1"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effectLst/>
                        </a:rPr>
                        <a:t>Chijere</a:t>
                      </a:r>
                      <a:endParaRPr lang="en-US" sz="1200" b="1"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effectLst/>
                        </a:rPr>
                        <a:t>Mkonda</a:t>
                      </a:r>
                      <a:endParaRPr lang="en-US" sz="1200" b="1"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effectLst/>
                        </a:rPr>
                        <a:t>Mkonda 2</a:t>
                      </a:r>
                      <a:endParaRPr lang="en-US" sz="1200" b="1" i="0" u="none" strike="noStrike" dirty="0">
                        <a:solidFill>
                          <a:srgbClr val="000000"/>
                        </a:solidFill>
                        <a:effectLst/>
                        <a:latin typeface="Calibri" panose="020F0502020204030204" pitchFamily="34" charset="0"/>
                      </a:endParaRPr>
                    </a:p>
                  </a:txBody>
                  <a:tcPr marL="7291" marR="7291" marT="7291" marB="0" anchor="b"/>
                </a:tc>
                <a:extLst>
                  <a:ext uri="{0D108BD9-81ED-4DB2-BD59-A6C34878D82A}">
                    <a16:rowId xmlns="" xmlns:a16="http://schemas.microsoft.com/office/drawing/2014/main" val="1385912590"/>
                  </a:ext>
                </a:extLst>
              </a:tr>
              <a:tr h="220549">
                <a:tc>
                  <a:txBody>
                    <a:bodyPr/>
                    <a:lstStyle/>
                    <a:p>
                      <a:pPr algn="ctr" fontAlgn="b"/>
                      <a:r>
                        <a:rPr lang="en-US" sz="1200" u="none" strike="noStrike" dirty="0">
                          <a:effectLst/>
                        </a:rPr>
                        <a:t>May </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7291" marR="7291" marT="7291" marB="0" anchor="b"/>
                </a:tc>
                <a:extLst>
                  <a:ext uri="{0D108BD9-81ED-4DB2-BD59-A6C34878D82A}">
                    <a16:rowId xmlns="" xmlns:a16="http://schemas.microsoft.com/office/drawing/2014/main" val="3331913757"/>
                  </a:ext>
                </a:extLst>
              </a:tr>
              <a:tr h="432643">
                <a:tc>
                  <a:txBody>
                    <a:bodyPr/>
                    <a:lstStyle/>
                    <a:p>
                      <a:pPr algn="ctr" fontAlgn="b"/>
                      <a:r>
                        <a:rPr lang="en-US" sz="1200" u="none" strike="noStrike" dirty="0">
                          <a:effectLst/>
                        </a:rPr>
                        <a:t>Jun</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27.87</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NA</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16.14</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17.29</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25.71</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24.72</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                  12.58 </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20.21</a:t>
                      </a:r>
                      <a:endParaRPr lang="en-US" sz="1200" b="0" i="0" u="none" strike="noStrike" dirty="0">
                        <a:solidFill>
                          <a:srgbClr val="000000"/>
                        </a:solidFill>
                        <a:effectLst/>
                        <a:latin typeface="Calibri" panose="020F0502020204030204" pitchFamily="34" charset="0"/>
                      </a:endParaRPr>
                    </a:p>
                  </a:txBody>
                  <a:tcPr marL="7291" marR="7291" marT="7291" marB="0" anchor="b"/>
                </a:tc>
                <a:extLst>
                  <a:ext uri="{0D108BD9-81ED-4DB2-BD59-A6C34878D82A}">
                    <a16:rowId xmlns="" xmlns:a16="http://schemas.microsoft.com/office/drawing/2014/main" val="1347586005"/>
                  </a:ext>
                </a:extLst>
              </a:tr>
              <a:tr h="432643">
                <a:tc>
                  <a:txBody>
                    <a:bodyPr/>
                    <a:lstStyle/>
                    <a:p>
                      <a:pPr algn="ctr" fontAlgn="b"/>
                      <a:r>
                        <a:rPr lang="en-US" sz="1200" u="none" strike="noStrike" dirty="0">
                          <a:effectLst/>
                        </a:rPr>
                        <a:t>Jul</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36.98</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51.99</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20.5</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21.07</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39.86</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45.24</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                  21.31 </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25.58</a:t>
                      </a:r>
                      <a:endParaRPr lang="en-US" sz="1200" b="0" i="0" u="none" strike="noStrike" dirty="0">
                        <a:solidFill>
                          <a:srgbClr val="000000"/>
                        </a:solidFill>
                        <a:effectLst/>
                        <a:latin typeface="Calibri" panose="020F0502020204030204" pitchFamily="34" charset="0"/>
                      </a:endParaRPr>
                    </a:p>
                  </a:txBody>
                  <a:tcPr marL="7291" marR="7291" marT="7291" marB="0" anchor="b"/>
                </a:tc>
                <a:extLst>
                  <a:ext uri="{0D108BD9-81ED-4DB2-BD59-A6C34878D82A}">
                    <a16:rowId xmlns="" xmlns:a16="http://schemas.microsoft.com/office/drawing/2014/main" val="4001727876"/>
                  </a:ext>
                </a:extLst>
              </a:tr>
              <a:tr h="432643">
                <a:tc>
                  <a:txBody>
                    <a:bodyPr/>
                    <a:lstStyle/>
                    <a:p>
                      <a:pPr algn="ctr" fontAlgn="b"/>
                      <a:r>
                        <a:rPr lang="en-US" sz="1200" u="none" strike="noStrike" dirty="0">
                          <a:effectLst/>
                        </a:rPr>
                        <a:t>Aug</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57.24</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94.68</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44</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35.11</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44.33</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53.34</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                  36.22 </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37.26</a:t>
                      </a:r>
                      <a:endParaRPr lang="en-US" sz="1200" b="0" i="0" u="none" strike="noStrike" dirty="0">
                        <a:solidFill>
                          <a:srgbClr val="000000"/>
                        </a:solidFill>
                        <a:effectLst/>
                        <a:latin typeface="Calibri" panose="020F0502020204030204" pitchFamily="34" charset="0"/>
                      </a:endParaRPr>
                    </a:p>
                  </a:txBody>
                  <a:tcPr marL="7291" marR="7291" marT="7291" marB="0" anchor="b"/>
                </a:tc>
                <a:extLst>
                  <a:ext uri="{0D108BD9-81ED-4DB2-BD59-A6C34878D82A}">
                    <a16:rowId xmlns="" xmlns:a16="http://schemas.microsoft.com/office/drawing/2014/main" val="705718387"/>
                  </a:ext>
                </a:extLst>
              </a:tr>
              <a:tr h="220549">
                <a:tc>
                  <a:txBody>
                    <a:bodyPr/>
                    <a:lstStyle/>
                    <a:p>
                      <a:pPr algn="ctr" fontAlgn="b"/>
                      <a:r>
                        <a:rPr lang="en-US" sz="1200" u="none" strike="noStrike" dirty="0">
                          <a:effectLst/>
                        </a:rPr>
                        <a:t>Nov</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62.5</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169.6</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30.97</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a:effectLst/>
                        </a:rPr>
                        <a:t>44.8</a:t>
                      </a:r>
                      <a:endParaRPr lang="en-US" sz="1200" b="0" i="0" u="none" strike="noStrike">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NA*</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NA*</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NA*</a:t>
                      </a:r>
                      <a:endParaRPr lang="en-US" sz="1200" b="0"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u="none" strike="noStrike" dirty="0">
                          <a:effectLst/>
                        </a:rPr>
                        <a:t>NA*</a:t>
                      </a:r>
                      <a:endParaRPr lang="en-US" sz="1200" b="0" i="0" u="none" strike="noStrike" dirty="0">
                        <a:solidFill>
                          <a:srgbClr val="000000"/>
                        </a:solidFill>
                        <a:effectLst/>
                        <a:latin typeface="Calibri" panose="020F0502020204030204" pitchFamily="34" charset="0"/>
                      </a:endParaRPr>
                    </a:p>
                  </a:txBody>
                  <a:tcPr marL="7291" marR="7291" marT="7291" marB="0" anchor="b"/>
                </a:tc>
                <a:extLst>
                  <a:ext uri="{0D108BD9-81ED-4DB2-BD59-A6C34878D82A}">
                    <a16:rowId xmlns="" xmlns:a16="http://schemas.microsoft.com/office/drawing/2014/main" val="1556178375"/>
                  </a:ext>
                </a:extLst>
              </a:tr>
              <a:tr h="644737">
                <a:tc>
                  <a:txBody>
                    <a:bodyPr/>
                    <a:lstStyle/>
                    <a:p>
                      <a:pPr algn="ctr" fontAlgn="b"/>
                      <a:r>
                        <a:rPr lang="en-US" sz="1200" b="1" u="none" strike="noStrike" dirty="0">
                          <a:solidFill>
                            <a:srgbClr val="FF0000"/>
                          </a:solidFill>
                          <a:effectLst/>
                        </a:rPr>
                        <a:t>Mean Weight Gain</a:t>
                      </a:r>
                      <a:endParaRPr lang="en-US" sz="1200" b="1" i="0" u="none" strike="noStrike" dirty="0">
                        <a:solidFill>
                          <a:srgbClr val="FF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solidFill>
                            <a:srgbClr val="FF0000"/>
                          </a:solidFill>
                          <a:effectLst/>
                        </a:rPr>
                        <a:t>52.5</a:t>
                      </a:r>
                      <a:endParaRPr lang="en-US" sz="1200" b="1" i="0" u="none" strike="noStrike" dirty="0">
                        <a:solidFill>
                          <a:srgbClr val="FF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solidFill>
                            <a:srgbClr val="FF0000"/>
                          </a:solidFill>
                          <a:effectLst/>
                        </a:rPr>
                        <a:t>159.6</a:t>
                      </a:r>
                      <a:endParaRPr lang="en-US" sz="1200" b="1" i="0" u="none" strike="noStrike" dirty="0">
                        <a:solidFill>
                          <a:srgbClr val="FF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solidFill>
                            <a:srgbClr val="FF0000"/>
                          </a:solidFill>
                          <a:effectLst/>
                        </a:rPr>
                        <a:t>20.97</a:t>
                      </a:r>
                      <a:endParaRPr lang="en-US" sz="1200" b="1" i="0" u="none" strike="noStrike" dirty="0">
                        <a:solidFill>
                          <a:srgbClr val="FF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solidFill>
                            <a:srgbClr val="FF0000"/>
                          </a:solidFill>
                          <a:effectLst/>
                        </a:rPr>
                        <a:t>34.8</a:t>
                      </a:r>
                      <a:endParaRPr lang="en-US" sz="1200" b="1" i="0" u="none" strike="noStrike" dirty="0">
                        <a:solidFill>
                          <a:srgbClr val="FF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solidFill>
                            <a:srgbClr val="FF0000"/>
                          </a:solidFill>
                          <a:effectLst/>
                        </a:rPr>
                        <a:t>NA</a:t>
                      </a:r>
                      <a:endParaRPr lang="en-US" sz="1200" b="1" i="0" u="none" strike="noStrike" dirty="0">
                        <a:solidFill>
                          <a:srgbClr val="FF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solidFill>
                            <a:srgbClr val="FF0000"/>
                          </a:solidFill>
                          <a:effectLst/>
                        </a:rPr>
                        <a:t>NA</a:t>
                      </a:r>
                      <a:endParaRPr lang="en-US" sz="1200" b="1" i="0" u="none" strike="noStrike" dirty="0">
                        <a:solidFill>
                          <a:srgbClr val="FF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solidFill>
                            <a:srgbClr val="FF0000"/>
                          </a:solidFill>
                          <a:effectLst/>
                        </a:rPr>
                        <a:t>NA</a:t>
                      </a:r>
                      <a:endParaRPr lang="en-US" sz="1200" b="1" i="0" u="none" strike="noStrike" dirty="0">
                        <a:solidFill>
                          <a:srgbClr val="FF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solidFill>
                            <a:srgbClr val="FF0000"/>
                          </a:solidFill>
                          <a:effectLst/>
                        </a:rPr>
                        <a:t>NA</a:t>
                      </a:r>
                      <a:endParaRPr lang="en-US" sz="1200" b="1" i="0" u="none" strike="noStrike" dirty="0">
                        <a:solidFill>
                          <a:srgbClr val="FF0000"/>
                        </a:solidFill>
                        <a:effectLst/>
                        <a:latin typeface="Calibri" panose="020F0502020204030204" pitchFamily="34" charset="0"/>
                      </a:endParaRPr>
                    </a:p>
                  </a:txBody>
                  <a:tcPr marL="7291" marR="7291" marT="7291" marB="0" anchor="b"/>
                </a:tc>
                <a:extLst>
                  <a:ext uri="{0D108BD9-81ED-4DB2-BD59-A6C34878D82A}">
                    <a16:rowId xmlns="" xmlns:a16="http://schemas.microsoft.com/office/drawing/2014/main" val="775633233"/>
                  </a:ext>
                </a:extLst>
              </a:tr>
            </a:tbl>
          </a:graphicData>
        </a:graphic>
      </p:graphicFrame>
      <p:sp>
        <p:nvSpPr>
          <p:cNvPr id="15" name="Content Placeholder 2">
            <a:extLst>
              <a:ext uri="{FF2B5EF4-FFF2-40B4-BE49-F238E27FC236}">
                <a16:creationId xmlns="" xmlns:a16="http://schemas.microsoft.com/office/drawing/2014/main" id="{FF775C67-D19B-48FB-9FF0-033EA245596C}"/>
              </a:ext>
            </a:extLst>
          </p:cNvPr>
          <p:cNvSpPr txBox="1">
            <a:spLocks/>
          </p:cNvSpPr>
          <p:nvPr/>
        </p:nvSpPr>
        <p:spPr>
          <a:xfrm>
            <a:off x="1981200" y="6172200"/>
            <a:ext cx="5613496" cy="277055"/>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fontAlgn="auto">
              <a:buNone/>
            </a:pPr>
            <a:r>
              <a:rPr lang="en-US" dirty="0"/>
              <a:t>* Pond dried due high </a:t>
            </a:r>
            <a:r>
              <a:rPr lang="en-US" dirty="0" err="1"/>
              <a:t>tempratures</a:t>
            </a:r>
            <a:endParaRPr lang="en-US" dirty="0"/>
          </a:p>
          <a:p>
            <a:pPr fontAlgn="auto"/>
            <a:endParaRPr lang="en-US" dirty="0"/>
          </a:p>
          <a:p>
            <a:pPr fontAlgn="auto"/>
            <a:endParaRPr lang="en-US" dirty="0"/>
          </a:p>
        </p:txBody>
      </p:sp>
    </p:spTree>
    <p:extLst>
      <p:ext uri="{BB962C8B-B14F-4D97-AF65-F5344CB8AC3E}">
        <p14:creationId xmlns:p14="http://schemas.microsoft.com/office/powerpoint/2010/main" val="3186323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838200"/>
            <a:ext cx="8001002" cy="1205698"/>
          </a:xfrm>
        </p:spPr>
        <p:txBody>
          <a:bodyPr>
            <a:normAutofit/>
          </a:bodyPr>
          <a:lstStyle/>
          <a:p>
            <a:r>
              <a:rPr lang="en-US" b="1" dirty="0"/>
              <a:t>FISH HARVESTING</a:t>
            </a:r>
          </a:p>
        </p:txBody>
      </p:sp>
      <p:sp>
        <p:nvSpPr>
          <p:cNvPr id="3" name="Content Placeholder 2"/>
          <p:cNvSpPr>
            <a:spLocks noGrp="1"/>
          </p:cNvSpPr>
          <p:nvPr>
            <p:ph idx="1"/>
          </p:nvPr>
        </p:nvSpPr>
        <p:spPr>
          <a:xfrm>
            <a:off x="533401" y="2133600"/>
            <a:ext cx="8001000" cy="838200"/>
          </a:xfrm>
        </p:spPr>
        <p:txBody>
          <a:bodyPr>
            <a:normAutofit/>
          </a:bodyPr>
          <a:lstStyle/>
          <a:p>
            <a:pPr lvl="0"/>
            <a:r>
              <a:rPr lang="en-US" b="1" dirty="0"/>
              <a:t>Total biomass harvested per pond in Nkhotakota district</a:t>
            </a:r>
            <a:endParaRPr lang="en-US" dirty="0"/>
          </a:p>
          <a:p>
            <a:pPr marL="0" lv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6477000" y="-140978"/>
            <a:ext cx="835224" cy="920576"/>
          </a:xfrm>
          <a:prstGeom prst="rect">
            <a:avLst/>
          </a:prstGeom>
        </p:spPr>
      </p:pic>
      <p:pic>
        <p:nvPicPr>
          <p:cNvPr id="6" name="Picture 5" descr="http://www.emb.fraunhofer.de/content/dam/emb/emb_190x52.gif"/>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332702" y="111774"/>
            <a:ext cx="1814195" cy="496570"/>
          </a:xfrm>
          <a:prstGeom prst="rect">
            <a:avLst/>
          </a:prstGeom>
        </p:spPr>
      </p:pic>
      <p:pic>
        <p:nvPicPr>
          <p:cNvPr id="7" name="Picture 6"/>
          <p:cNvPicPr>
            <a:picLocks noChangeAspect="1"/>
          </p:cNvPicPr>
          <p:nvPr/>
        </p:nvPicPr>
        <p:blipFill>
          <a:blip r:embed="rId4"/>
          <a:stretch>
            <a:fillRect/>
          </a:stretch>
        </p:blipFill>
        <p:spPr>
          <a:xfrm>
            <a:off x="152400" y="76200"/>
            <a:ext cx="1036410" cy="621846"/>
          </a:xfrm>
          <a:prstGeom prst="rect">
            <a:avLst/>
          </a:prstGeom>
        </p:spPr>
      </p:pic>
      <p:pic>
        <p:nvPicPr>
          <p:cNvPr id="8" name="Picture 7"/>
          <p:cNvPicPr>
            <a:picLocks noChangeAspect="1"/>
          </p:cNvPicPr>
          <p:nvPr/>
        </p:nvPicPr>
        <p:blipFill>
          <a:blip r:embed="rId5"/>
          <a:stretch>
            <a:fillRect/>
          </a:stretch>
        </p:blipFill>
        <p:spPr>
          <a:xfrm>
            <a:off x="7848600" y="8670"/>
            <a:ext cx="914506" cy="941941"/>
          </a:xfrm>
          <a:prstGeom prst="rect">
            <a:avLst/>
          </a:prstGeom>
        </p:spPr>
      </p:pic>
      <p:graphicFrame>
        <p:nvGraphicFramePr>
          <p:cNvPr id="9" name="Table 8">
            <a:extLst>
              <a:ext uri="{FF2B5EF4-FFF2-40B4-BE49-F238E27FC236}">
                <a16:creationId xmlns="" xmlns:a16="http://schemas.microsoft.com/office/drawing/2014/main" id="{74565665-28BD-418C-9095-83378C91EEBD}"/>
              </a:ext>
            </a:extLst>
          </p:cNvPr>
          <p:cNvGraphicFramePr>
            <a:graphicFrameLocks noGrp="1"/>
          </p:cNvGraphicFramePr>
          <p:nvPr>
            <p:extLst>
              <p:ext uri="{D42A27DB-BD31-4B8C-83A1-F6EECF244321}">
                <p14:modId xmlns:p14="http://schemas.microsoft.com/office/powerpoint/2010/main" val="3882718939"/>
              </p:ext>
            </p:extLst>
          </p:nvPr>
        </p:nvGraphicFramePr>
        <p:xfrm>
          <a:off x="609601" y="3061502"/>
          <a:ext cx="7304499" cy="3319001"/>
        </p:xfrm>
        <a:graphic>
          <a:graphicData uri="http://schemas.openxmlformats.org/drawingml/2006/table">
            <a:tbl>
              <a:tblPr>
                <a:tableStyleId>{5C22544A-7EE6-4342-B048-85BDC9FD1C3A}</a:tableStyleId>
              </a:tblPr>
              <a:tblGrid>
                <a:gridCol w="1351122">
                  <a:extLst>
                    <a:ext uri="{9D8B030D-6E8A-4147-A177-3AD203B41FA5}">
                      <a16:colId xmlns="" xmlns:a16="http://schemas.microsoft.com/office/drawing/2014/main" val="2297775757"/>
                    </a:ext>
                  </a:extLst>
                </a:gridCol>
                <a:gridCol w="523484">
                  <a:extLst>
                    <a:ext uri="{9D8B030D-6E8A-4147-A177-3AD203B41FA5}">
                      <a16:colId xmlns="" xmlns:a16="http://schemas.microsoft.com/office/drawing/2014/main" val="1673717612"/>
                    </a:ext>
                  </a:extLst>
                </a:gridCol>
                <a:gridCol w="775699">
                  <a:extLst>
                    <a:ext uri="{9D8B030D-6E8A-4147-A177-3AD203B41FA5}">
                      <a16:colId xmlns="" xmlns:a16="http://schemas.microsoft.com/office/drawing/2014/main" val="1477170971"/>
                    </a:ext>
                  </a:extLst>
                </a:gridCol>
                <a:gridCol w="775699">
                  <a:extLst>
                    <a:ext uri="{9D8B030D-6E8A-4147-A177-3AD203B41FA5}">
                      <a16:colId xmlns="" xmlns:a16="http://schemas.microsoft.com/office/drawing/2014/main" val="2599901399"/>
                    </a:ext>
                  </a:extLst>
                </a:gridCol>
                <a:gridCol w="775699">
                  <a:extLst>
                    <a:ext uri="{9D8B030D-6E8A-4147-A177-3AD203B41FA5}">
                      <a16:colId xmlns="" xmlns:a16="http://schemas.microsoft.com/office/drawing/2014/main" val="4084219327"/>
                    </a:ext>
                  </a:extLst>
                </a:gridCol>
                <a:gridCol w="775699">
                  <a:extLst>
                    <a:ext uri="{9D8B030D-6E8A-4147-A177-3AD203B41FA5}">
                      <a16:colId xmlns="" xmlns:a16="http://schemas.microsoft.com/office/drawing/2014/main" val="4116230487"/>
                    </a:ext>
                  </a:extLst>
                </a:gridCol>
                <a:gridCol w="775699">
                  <a:extLst>
                    <a:ext uri="{9D8B030D-6E8A-4147-A177-3AD203B41FA5}">
                      <a16:colId xmlns="" xmlns:a16="http://schemas.microsoft.com/office/drawing/2014/main" val="2788227526"/>
                    </a:ext>
                  </a:extLst>
                </a:gridCol>
                <a:gridCol w="775699">
                  <a:extLst>
                    <a:ext uri="{9D8B030D-6E8A-4147-A177-3AD203B41FA5}">
                      <a16:colId xmlns="" xmlns:a16="http://schemas.microsoft.com/office/drawing/2014/main" val="3294105161"/>
                    </a:ext>
                  </a:extLst>
                </a:gridCol>
                <a:gridCol w="775699">
                  <a:extLst>
                    <a:ext uri="{9D8B030D-6E8A-4147-A177-3AD203B41FA5}">
                      <a16:colId xmlns="" xmlns:a16="http://schemas.microsoft.com/office/drawing/2014/main" val="3426368000"/>
                    </a:ext>
                  </a:extLst>
                </a:gridCol>
              </a:tblGrid>
              <a:tr h="316675">
                <a:tc>
                  <a:txBody>
                    <a:bodyPr/>
                    <a:lstStyle/>
                    <a:p>
                      <a:pPr algn="l" fontAlgn="b"/>
                      <a:endParaRPr lang="en-US" sz="800" b="0" i="0" u="none" strike="noStrike" dirty="0">
                        <a:solidFill>
                          <a:srgbClr val="000000"/>
                        </a:solidFill>
                        <a:effectLst/>
                        <a:latin typeface="Calibri" panose="020F0502020204030204" pitchFamily="34" charset="0"/>
                      </a:endParaRPr>
                    </a:p>
                  </a:txBody>
                  <a:tcPr marL="7291" marR="7291" marT="7291" marB="0" anchor="b"/>
                </a:tc>
                <a:tc gridSpan="8">
                  <a:txBody>
                    <a:bodyPr/>
                    <a:lstStyle/>
                    <a:p>
                      <a:pPr algn="ctr" fontAlgn="b"/>
                      <a:r>
                        <a:rPr lang="en-US" sz="1800" b="1" u="none" strike="noStrike" dirty="0">
                          <a:effectLst/>
                        </a:rPr>
                        <a:t>POND NAME - TOTAL BIOMASS(kg)</a:t>
                      </a:r>
                      <a:endParaRPr lang="en-US" sz="1800" b="1" i="0" u="none" strike="noStrike" dirty="0">
                        <a:solidFill>
                          <a:srgbClr val="000000"/>
                        </a:solidFill>
                        <a:effectLst/>
                        <a:latin typeface="Calibri" panose="020F0502020204030204" pitchFamily="34" charset="0"/>
                      </a:endParaRPr>
                    </a:p>
                  </a:txBody>
                  <a:tcPr marL="7291" marR="7291" marT="729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473988895"/>
                  </a:ext>
                </a:extLst>
              </a:tr>
              <a:tr h="430105">
                <a:tc>
                  <a:txBody>
                    <a:bodyPr/>
                    <a:lstStyle/>
                    <a:p>
                      <a:pPr algn="just" fontAlgn="ctr"/>
                      <a:r>
                        <a:rPr lang="en-US" sz="1200" b="1" u="none" strike="noStrike" dirty="0">
                          <a:effectLst/>
                        </a:rPr>
                        <a:t>POND </a:t>
                      </a:r>
                      <a:r>
                        <a:rPr lang="en-US" sz="1200" b="1" u="none" strike="noStrike" dirty="0" smtClean="0">
                          <a:effectLst/>
                        </a:rPr>
                        <a:t>Name</a:t>
                      </a:r>
                      <a:endParaRPr lang="en-US" sz="1200" b="1" i="0" u="none" strike="noStrike" dirty="0">
                        <a:solidFill>
                          <a:srgbClr val="FF0000"/>
                        </a:solidFill>
                        <a:effectLst/>
                        <a:latin typeface="Times New Roman" panose="02020603050405020304" pitchFamily="18" charset="0"/>
                      </a:endParaRPr>
                    </a:p>
                  </a:txBody>
                  <a:tcPr marL="7291" marR="7291" marT="7291" marB="0" anchor="ctr"/>
                </a:tc>
                <a:tc>
                  <a:txBody>
                    <a:bodyPr/>
                    <a:lstStyle/>
                    <a:p>
                      <a:pPr algn="ctr" fontAlgn="b"/>
                      <a:r>
                        <a:rPr lang="en-US" sz="1200" b="1" u="none" strike="noStrike" dirty="0">
                          <a:effectLst/>
                        </a:rPr>
                        <a:t>Sinoya</a:t>
                      </a:r>
                      <a:endParaRPr lang="en-US" sz="1200" b="1"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effectLst/>
                        </a:rPr>
                        <a:t>Njolo</a:t>
                      </a:r>
                      <a:endParaRPr lang="en-US" sz="1200" b="1"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effectLst/>
                        </a:rPr>
                        <a:t>Teen Mission</a:t>
                      </a:r>
                      <a:endParaRPr lang="en-US" sz="1200" b="1"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effectLst/>
                        </a:rPr>
                        <a:t>Masakatira</a:t>
                      </a:r>
                      <a:endParaRPr lang="en-US" sz="1200" b="1"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effectLst/>
                        </a:rPr>
                        <a:t>Maluzi</a:t>
                      </a:r>
                      <a:endParaRPr lang="en-US" sz="1200" b="1"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effectLst/>
                        </a:rPr>
                        <a:t>Chijere</a:t>
                      </a:r>
                      <a:endParaRPr lang="en-US" sz="1200" b="1"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effectLst/>
                        </a:rPr>
                        <a:t>Mkonda</a:t>
                      </a:r>
                      <a:endParaRPr lang="en-US" sz="1200" b="1" i="0" u="none" strike="noStrike" dirty="0">
                        <a:solidFill>
                          <a:srgbClr val="000000"/>
                        </a:solidFill>
                        <a:effectLst/>
                        <a:latin typeface="Calibri" panose="020F0502020204030204" pitchFamily="34" charset="0"/>
                      </a:endParaRPr>
                    </a:p>
                  </a:txBody>
                  <a:tcPr marL="7291" marR="7291" marT="7291" marB="0" anchor="b"/>
                </a:tc>
                <a:tc>
                  <a:txBody>
                    <a:bodyPr/>
                    <a:lstStyle/>
                    <a:p>
                      <a:pPr algn="ctr" fontAlgn="b"/>
                      <a:r>
                        <a:rPr lang="en-US" sz="1200" b="1" u="none" strike="noStrike" dirty="0">
                          <a:effectLst/>
                        </a:rPr>
                        <a:t>Mkonda 2</a:t>
                      </a:r>
                      <a:endParaRPr lang="en-US" sz="1200" b="1" i="0" u="none" strike="noStrike" dirty="0">
                        <a:solidFill>
                          <a:srgbClr val="000000"/>
                        </a:solidFill>
                        <a:effectLst/>
                        <a:latin typeface="Calibri" panose="020F0502020204030204" pitchFamily="34" charset="0"/>
                      </a:endParaRPr>
                    </a:p>
                  </a:txBody>
                  <a:tcPr marL="7291" marR="7291" marT="7291" marB="0" anchor="b"/>
                </a:tc>
                <a:extLst>
                  <a:ext uri="{0D108BD9-81ED-4DB2-BD59-A6C34878D82A}">
                    <a16:rowId xmlns="" xmlns:a16="http://schemas.microsoft.com/office/drawing/2014/main" val="3855256609"/>
                  </a:ext>
                </a:extLst>
              </a:tr>
              <a:tr h="430105">
                <a:tc>
                  <a:txBody>
                    <a:bodyPr/>
                    <a:lstStyle/>
                    <a:p>
                      <a:pPr algn="just" fontAlgn="ctr"/>
                      <a:r>
                        <a:rPr lang="en-US" sz="1200" b="1" u="none" strike="noStrike" dirty="0">
                          <a:effectLst/>
                        </a:rPr>
                        <a:t>Number of fish stocked </a:t>
                      </a:r>
                      <a:endParaRPr lang="en-US" sz="1200" b="1" i="0" u="none" strike="noStrike" dirty="0">
                        <a:solidFill>
                          <a:srgbClr val="002060"/>
                        </a:solidFill>
                        <a:effectLst/>
                        <a:latin typeface="Times New Roman" panose="02020603050405020304" pitchFamily="18" charset="0"/>
                      </a:endParaRPr>
                    </a:p>
                  </a:txBody>
                  <a:tcPr marL="7291" marR="7291" marT="7291" marB="0" anchor="ctr"/>
                </a:tc>
                <a:tc>
                  <a:txBody>
                    <a:bodyPr/>
                    <a:lstStyle/>
                    <a:p>
                      <a:pPr algn="ctr" fontAlgn="ctr"/>
                      <a:r>
                        <a:rPr lang="en-GB" sz="1200" u="none" strike="noStrike" dirty="0">
                          <a:effectLst/>
                        </a:rPr>
                        <a:t>1500</a:t>
                      </a:r>
                      <a:endParaRPr lang="en-GB" sz="1200" b="0" i="0" u="none" strike="noStrike" dirty="0">
                        <a:solidFill>
                          <a:srgbClr val="000000"/>
                        </a:solidFill>
                        <a:effectLst/>
                        <a:latin typeface="Times New Roman" panose="02020603050405020304" pitchFamily="18" charset="0"/>
                      </a:endParaRPr>
                    </a:p>
                  </a:txBody>
                  <a:tcPr marL="7291" marR="7291" marT="7291" marB="0" anchor="ctr"/>
                </a:tc>
                <a:tc>
                  <a:txBody>
                    <a:bodyPr/>
                    <a:lstStyle/>
                    <a:p>
                      <a:pPr algn="ctr" fontAlgn="ctr"/>
                      <a:r>
                        <a:rPr lang="en-GB" sz="1200" u="none" strike="noStrike" dirty="0">
                          <a:effectLst/>
                        </a:rPr>
                        <a:t>315</a:t>
                      </a:r>
                      <a:endParaRPr lang="en-GB" sz="1200" b="0" i="0" u="none" strike="noStrike" dirty="0">
                        <a:solidFill>
                          <a:srgbClr val="000000"/>
                        </a:solidFill>
                        <a:effectLst/>
                        <a:latin typeface="Times New Roman" panose="02020603050405020304" pitchFamily="18" charset="0"/>
                      </a:endParaRPr>
                    </a:p>
                  </a:txBody>
                  <a:tcPr marL="7291" marR="7291" marT="7291" marB="0" anchor="ctr"/>
                </a:tc>
                <a:tc>
                  <a:txBody>
                    <a:bodyPr/>
                    <a:lstStyle/>
                    <a:p>
                      <a:pPr algn="ctr" fontAlgn="ctr"/>
                      <a:r>
                        <a:rPr lang="en-GB" sz="1200" u="none" strike="noStrike">
                          <a:effectLst/>
                        </a:rPr>
                        <a:t>500</a:t>
                      </a:r>
                      <a:endParaRPr lang="en-GB" sz="1200" b="0" i="0" u="none" strike="noStrike">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dirty="0">
                          <a:effectLst/>
                        </a:rPr>
                        <a:t>750</a:t>
                      </a:r>
                      <a:endParaRPr lang="en-GB" sz="1200" b="0" i="0" u="none" strike="noStrike" dirty="0">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dirty="0">
                          <a:effectLst/>
                        </a:rPr>
                        <a:t>1500</a:t>
                      </a:r>
                      <a:endParaRPr lang="en-GB" sz="1200" b="0" i="0" u="none" strike="noStrike" dirty="0">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a:effectLst/>
                        </a:rPr>
                        <a:t>2000</a:t>
                      </a:r>
                      <a:endParaRPr lang="en-GB" sz="1200" b="0" i="0" u="none" strike="noStrike">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dirty="0">
                          <a:effectLst/>
                        </a:rPr>
                        <a:t>1000</a:t>
                      </a:r>
                      <a:endParaRPr lang="en-GB" sz="1200" b="0" i="0" u="none" strike="noStrike" dirty="0">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a:effectLst/>
                        </a:rPr>
                        <a:t>1500</a:t>
                      </a:r>
                      <a:endParaRPr lang="en-GB" sz="1200" b="0" i="0" u="none" strike="noStrike">
                        <a:solidFill>
                          <a:srgbClr val="000000"/>
                        </a:solidFill>
                        <a:effectLst/>
                        <a:latin typeface="Garamond" panose="02020404030301010803" pitchFamily="18" charset="0"/>
                      </a:endParaRPr>
                    </a:p>
                  </a:txBody>
                  <a:tcPr marL="7291" marR="7291" marT="7291" marB="0" anchor="ctr"/>
                </a:tc>
                <a:extLst>
                  <a:ext uri="{0D108BD9-81ED-4DB2-BD59-A6C34878D82A}">
                    <a16:rowId xmlns="" xmlns:a16="http://schemas.microsoft.com/office/drawing/2014/main" val="3775204529"/>
                  </a:ext>
                </a:extLst>
              </a:tr>
              <a:tr h="430105">
                <a:tc>
                  <a:txBody>
                    <a:bodyPr/>
                    <a:lstStyle/>
                    <a:p>
                      <a:pPr algn="just" fontAlgn="ctr"/>
                      <a:r>
                        <a:rPr lang="en-US" sz="1200" b="1" u="none" strike="noStrike" dirty="0">
                          <a:effectLst/>
                        </a:rPr>
                        <a:t>Harvest of target fish (kg)</a:t>
                      </a:r>
                      <a:endParaRPr lang="en-US" sz="1200" b="1" i="0" u="none" strike="noStrike" dirty="0">
                        <a:solidFill>
                          <a:srgbClr val="002060"/>
                        </a:solidFill>
                        <a:effectLst/>
                        <a:latin typeface="Times New Roman" panose="02020603050405020304" pitchFamily="18" charset="0"/>
                      </a:endParaRPr>
                    </a:p>
                  </a:txBody>
                  <a:tcPr marL="7291" marR="7291" marT="7291" marB="0" anchor="ctr"/>
                </a:tc>
                <a:tc>
                  <a:txBody>
                    <a:bodyPr/>
                    <a:lstStyle/>
                    <a:p>
                      <a:pPr algn="ctr" fontAlgn="ctr"/>
                      <a:r>
                        <a:rPr lang="en-GB" sz="1200" u="none" strike="noStrike">
                          <a:effectLst/>
                        </a:rPr>
                        <a:t>6.8</a:t>
                      </a:r>
                      <a:endParaRPr lang="en-GB" sz="1200" b="0" i="0" u="none" strike="noStrike">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dirty="0">
                          <a:effectLst/>
                        </a:rPr>
                        <a:t>5.8</a:t>
                      </a:r>
                      <a:endParaRPr lang="en-GB" sz="1200" b="0" i="0" u="none" strike="noStrike" dirty="0">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dirty="0">
                          <a:effectLst/>
                        </a:rPr>
                        <a:t>4.7</a:t>
                      </a:r>
                      <a:endParaRPr lang="en-GB" sz="1200" b="0" i="0" u="none" strike="noStrike" dirty="0">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dirty="0">
                          <a:effectLst/>
                        </a:rPr>
                        <a:t>3.9</a:t>
                      </a:r>
                      <a:endParaRPr lang="en-GB" sz="1200" b="0" i="0" u="none" strike="noStrike" dirty="0">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a:effectLst/>
                        </a:rPr>
                        <a:t>0</a:t>
                      </a:r>
                      <a:endParaRPr lang="en-GB" sz="1200" b="0" i="0" u="none" strike="noStrike">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a:effectLst/>
                        </a:rPr>
                        <a:t>0</a:t>
                      </a:r>
                      <a:endParaRPr lang="en-GB" sz="1200" b="0" i="0" u="none" strike="noStrike">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a:effectLst/>
                        </a:rPr>
                        <a:t>0</a:t>
                      </a:r>
                      <a:endParaRPr lang="en-GB" sz="1200" b="0" i="0" u="none" strike="noStrike">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a:effectLst/>
                        </a:rPr>
                        <a:t>0</a:t>
                      </a:r>
                      <a:endParaRPr lang="en-GB" sz="1200" b="0" i="0" u="none" strike="noStrike">
                        <a:solidFill>
                          <a:srgbClr val="000000"/>
                        </a:solidFill>
                        <a:effectLst/>
                        <a:latin typeface="Garamond" panose="02020404030301010803" pitchFamily="18" charset="0"/>
                      </a:endParaRPr>
                    </a:p>
                  </a:txBody>
                  <a:tcPr marL="7291" marR="7291" marT="7291" marB="0" anchor="ctr"/>
                </a:tc>
                <a:extLst>
                  <a:ext uri="{0D108BD9-81ED-4DB2-BD59-A6C34878D82A}">
                    <a16:rowId xmlns="" xmlns:a16="http://schemas.microsoft.com/office/drawing/2014/main" val="1348294957"/>
                  </a:ext>
                </a:extLst>
              </a:tr>
              <a:tr h="430105">
                <a:tc>
                  <a:txBody>
                    <a:bodyPr/>
                    <a:lstStyle/>
                    <a:p>
                      <a:pPr algn="just" fontAlgn="ctr"/>
                      <a:r>
                        <a:rPr lang="en-US" sz="1200" b="1" u="none" strike="noStrike" dirty="0">
                          <a:effectLst/>
                        </a:rPr>
                        <a:t>Harvest of wild fish (kg)</a:t>
                      </a:r>
                      <a:endParaRPr lang="en-US" sz="1200" b="1" i="0" u="none" strike="noStrike" dirty="0">
                        <a:solidFill>
                          <a:srgbClr val="00B0F0"/>
                        </a:solidFill>
                        <a:effectLst/>
                        <a:latin typeface="Times New Roman" panose="02020603050405020304" pitchFamily="18" charset="0"/>
                      </a:endParaRPr>
                    </a:p>
                  </a:txBody>
                  <a:tcPr marL="7291" marR="7291" marT="7291" marB="0" anchor="ctr"/>
                </a:tc>
                <a:tc>
                  <a:txBody>
                    <a:bodyPr/>
                    <a:lstStyle/>
                    <a:p>
                      <a:pPr algn="ctr" fontAlgn="ctr"/>
                      <a:r>
                        <a:rPr lang="en-US" sz="1200" u="none" strike="noStrike">
                          <a:effectLst/>
                        </a:rPr>
                        <a:t>6</a:t>
                      </a:r>
                      <a:endParaRPr lang="en-US" sz="1200" b="0" i="0" u="none" strike="noStrike">
                        <a:solidFill>
                          <a:srgbClr val="000000"/>
                        </a:solidFill>
                        <a:effectLst/>
                        <a:latin typeface="Times New Roman" panose="02020603050405020304" pitchFamily="18" charset="0"/>
                      </a:endParaRPr>
                    </a:p>
                  </a:txBody>
                  <a:tcPr marL="7291" marR="7291" marT="7291" marB="0" anchor="ctr"/>
                </a:tc>
                <a:tc>
                  <a:txBody>
                    <a:bodyPr/>
                    <a:lstStyle/>
                    <a:p>
                      <a:pPr algn="ctr" fontAlgn="ctr"/>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7291" marR="7291" marT="7291" marB="0" anchor="ctr"/>
                </a:tc>
                <a:tc>
                  <a:txBody>
                    <a:bodyPr/>
                    <a:lstStyle/>
                    <a:p>
                      <a:pPr algn="ctr" fontAlgn="ctr"/>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7291" marR="7291" marT="7291" marB="0" anchor="ctr"/>
                </a:tc>
                <a:tc>
                  <a:txBody>
                    <a:bodyPr/>
                    <a:lstStyle/>
                    <a:p>
                      <a:pPr algn="ctr" fontAlgn="ctr"/>
                      <a:r>
                        <a:rPr lang="en-US" sz="1200" u="none" strike="noStrike" dirty="0">
                          <a:effectLst/>
                        </a:rPr>
                        <a:t>0</a:t>
                      </a:r>
                      <a:endParaRPr lang="en-US" sz="1200" b="0" i="0" u="none" strike="noStrike" dirty="0">
                        <a:solidFill>
                          <a:srgbClr val="000000"/>
                        </a:solidFill>
                        <a:effectLst/>
                        <a:latin typeface="Times New Roman" panose="02020603050405020304" pitchFamily="18" charset="0"/>
                      </a:endParaRPr>
                    </a:p>
                  </a:txBody>
                  <a:tcPr marL="7291" marR="7291" marT="7291" marB="0" anchor="ctr"/>
                </a:tc>
                <a:tc>
                  <a:txBody>
                    <a:bodyPr/>
                    <a:lstStyle/>
                    <a:p>
                      <a:pPr algn="ctr" fontAlgn="ctr"/>
                      <a:r>
                        <a:rPr lang="en-GB" sz="1200" u="none" strike="noStrike">
                          <a:effectLst/>
                        </a:rPr>
                        <a:t>0</a:t>
                      </a:r>
                      <a:endParaRPr lang="en-GB" sz="1200" b="0" i="0" u="none" strike="noStrike">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a:effectLst/>
                        </a:rPr>
                        <a:t>0</a:t>
                      </a:r>
                      <a:endParaRPr lang="en-GB" sz="1200" b="0" i="0" u="none" strike="noStrike">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a:effectLst/>
                        </a:rPr>
                        <a:t>0</a:t>
                      </a:r>
                      <a:endParaRPr lang="en-GB" sz="1200" b="0" i="0" u="none" strike="noStrike">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a:effectLst/>
                        </a:rPr>
                        <a:t>0</a:t>
                      </a:r>
                      <a:endParaRPr lang="en-GB" sz="1200" b="0" i="0" u="none" strike="noStrike">
                        <a:solidFill>
                          <a:srgbClr val="000000"/>
                        </a:solidFill>
                        <a:effectLst/>
                        <a:latin typeface="Garamond" panose="02020404030301010803" pitchFamily="18" charset="0"/>
                      </a:endParaRPr>
                    </a:p>
                  </a:txBody>
                  <a:tcPr marL="7291" marR="7291" marT="7291" marB="0" anchor="ctr"/>
                </a:tc>
                <a:extLst>
                  <a:ext uri="{0D108BD9-81ED-4DB2-BD59-A6C34878D82A}">
                    <a16:rowId xmlns="" xmlns:a16="http://schemas.microsoft.com/office/drawing/2014/main" val="575433774"/>
                  </a:ext>
                </a:extLst>
              </a:tr>
              <a:tr h="640953">
                <a:tc>
                  <a:txBody>
                    <a:bodyPr/>
                    <a:lstStyle/>
                    <a:p>
                      <a:pPr algn="just" fontAlgn="ctr"/>
                      <a:r>
                        <a:rPr lang="en-US" sz="1200" b="1" u="none" strike="noStrike" dirty="0">
                          <a:effectLst/>
                        </a:rPr>
                        <a:t>Total biomass harvested per Pond (kg)</a:t>
                      </a:r>
                      <a:endParaRPr lang="en-US" sz="1200" b="1" i="0" u="none" strike="noStrike" dirty="0">
                        <a:solidFill>
                          <a:srgbClr val="00B050"/>
                        </a:solidFill>
                        <a:effectLst/>
                        <a:latin typeface="Times New Roman" panose="02020603050405020304" pitchFamily="18" charset="0"/>
                      </a:endParaRPr>
                    </a:p>
                  </a:txBody>
                  <a:tcPr marL="7291" marR="7291" marT="7291" marB="0" anchor="ctr"/>
                </a:tc>
                <a:tc>
                  <a:txBody>
                    <a:bodyPr/>
                    <a:lstStyle/>
                    <a:p>
                      <a:pPr algn="ctr" fontAlgn="ctr"/>
                      <a:r>
                        <a:rPr lang="en-US" sz="1200" u="none" strike="noStrike">
                          <a:effectLst/>
                        </a:rPr>
                        <a:t>12.8</a:t>
                      </a:r>
                      <a:endParaRPr lang="en-US" sz="1200" b="0" i="0" u="none" strike="noStrike">
                        <a:solidFill>
                          <a:srgbClr val="000000"/>
                        </a:solidFill>
                        <a:effectLst/>
                        <a:latin typeface="Times New Roman" panose="02020603050405020304" pitchFamily="18" charset="0"/>
                      </a:endParaRPr>
                    </a:p>
                  </a:txBody>
                  <a:tcPr marL="7291" marR="7291" marT="7291" marB="0" anchor="ctr"/>
                </a:tc>
                <a:tc>
                  <a:txBody>
                    <a:bodyPr/>
                    <a:lstStyle/>
                    <a:p>
                      <a:pPr algn="ctr" fontAlgn="ctr"/>
                      <a:r>
                        <a:rPr lang="en-US" sz="1200" u="none" strike="noStrike">
                          <a:effectLst/>
                        </a:rPr>
                        <a:t>5.8</a:t>
                      </a:r>
                      <a:endParaRPr lang="en-US" sz="1200" b="0" i="0" u="none" strike="noStrike">
                        <a:solidFill>
                          <a:srgbClr val="000000"/>
                        </a:solidFill>
                        <a:effectLst/>
                        <a:latin typeface="Times New Roman" panose="02020603050405020304" pitchFamily="18" charset="0"/>
                      </a:endParaRPr>
                    </a:p>
                  </a:txBody>
                  <a:tcPr marL="7291" marR="7291" marT="7291" marB="0" anchor="ctr"/>
                </a:tc>
                <a:tc>
                  <a:txBody>
                    <a:bodyPr/>
                    <a:lstStyle/>
                    <a:p>
                      <a:pPr algn="ctr" fontAlgn="ctr"/>
                      <a:r>
                        <a:rPr lang="en-US" sz="1200" u="none" strike="noStrike">
                          <a:effectLst/>
                        </a:rPr>
                        <a:t>4.7</a:t>
                      </a:r>
                      <a:endParaRPr lang="en-US" sz="1200" b="0" i="0" u="none" strike="noStrike">
                        <a:solidFill>
                          <a:srgbClr val="000000"/>
                        </a:solidFill>
                        <a:effectLst/>
                        <a:latin typeface="Times New Roman" panose="02020603050405020304" pitchFamily="18" charset="0"/>
                      </a:endParaRPr>
                    </a:p>
                  </a:txBody>
                  <a:tcPr marL="7291" marR="7291" marT="7291" marB="0" anchor="ctr"/>
                </a:tc>
                <a:tc>
                  <a:txBody>
                    <a:bodyPr/>
                    <a:lstStyle/>
                    <a:p>
                      <a:pPr algn="ctr" fontAlgn="ctr"/>
                      <a:r>
                        <a:rPr lang="en-US" sz="1200" u="none" strike="noStrike">
                          <a:effectLst/>
                        </a:rPr>
                        <a:t>3.9</a:t>
                      </a:r>
                      <a:endParaRPr lang="en-US" sz="1200" b="0" i="0" u="none" strike="noStrike">
                        <a:solidFill>
                          <a:srgbClr val="000000"/>
                        </a:solidFill>
                        <a:effectLst/>
                        <a:latin typeface="Times New Roman" panose="02020603050405020304" pitchFamily="18" charset="0"/>
                      </a:endParaRPr>
                    </a:p>
                  </a:txBody>
                  <a:tcPr marL="7291" marR="7291" marT="7291" marB="0" anchor="ctr"/>
                </a:tc>
                <a:tc>
                  <a:txBody>
                    <a:bodyPr/>
                    <a:lstStyle/>
                    <a:p>
                      <a:pPr algn="ctr" fontAlgn="ctr"/>
                      <a:r>
                        <a:rPr lang="en-GB" sz="1200" u="none" strike="noStrike" dirty="0">
                          <a:effectLst/>
                        </a:rPr>
                        <a:t>0</a:t>
                      </a:r>
                      <a:endParaRPr lang="en-GB" sz="1200" b="0" i="0" u="none" strike="noStrike" dirty="0">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dirty="0">
                          <a:effectLst/>
                        </a:rPr>
                        <a:t>0</a:t>
                      </a:r>
                      <a:endParaRPr lang="en-GB" sz="1200" b="0" i="0" u="none" strike="noStrike" dirty="0">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dirty="0">
                          <a:effectLst/>
                        </a:rPr>
                        <a:t>0</a:t>
                      </a:r>
                      <a:endParaRPr lang="en-GB" sz="1200" b="0" i="0" u="none" strike="noStrike" dirty="0">
                        <a:solidFill>
                          <a:srgbClr val="000000"/>
                        </a:solidFill>
                        <a:effectLst/>
                        <a:latin typeface="Garamond" panose="02020404030301010803" pitchFamily="18" charset="0"/>
                      </a:endParaRPr>
                    </a:p>
                  </a:txBody>
                  <a:tcPr marL="7291" marR="7291" marT="7291" marB="0" anchor="ctr"/>
                </a:tc>
                <a:tc>
                  <a:txBody>
                    <a:bodyPr/>
                    <a:lstStyle/>
                    <a:p>
                      <a:pPr algn="ctr" fontAlgn="ctr"/>
                      <a:r>
                        <a:rPr lang="en-GB" sz="1200" u="none" strike="noStrike" dirty="0">
                          <a:effectLst/>
                        </a:rPr>
                        <a:t>0</a:t>
                      </a:r>
                      <a:endParaRPr lang="en-GB" sz="1200" b="0" i="0" u="none" strike="noStrike" dirty="0">
                        <a:solidFill>
                          <a:srgbClr val="000000"/>
                        </a:solidFill>
                        <a:effectLst/>
                        <a:latin typeface="Garamond" panose="02020404030301010803" pitchFamily="18" charset="0"/>
                      </a:endParaRPr>
                    </a:p>
                  </a:txBody>
                  <a:tcPr marL="7291" marR="7291" marT="7291" marB="0" anchor="ctr"/>
                </a:tc>
                <a:extLst>
                  <a:ext uri="{0D108BD9-81ED-4DB2-BD59-A6C34878D82A}">
                    <a16:rowId xmlns="" xmlns:a16="http://schemas.microsoft.com/office/drawing/2014/main" val="4136364234"/>
                  </a:ext>
                </a:extLst>
              </a:tr>
              <a:tr h="640953">
                <a:tc>
                  <a:txBody>
                    <a:bodyPr/>
                    <a:lstStyle/>
                    <a:p>
                      <a:pPr algn="just" fontAlgn="ctr"/>
                      <a:r>
                        <a:rPr lang="en-US" sz="1200" b="1" u="none" strike="noStrike" dirty="0">
                          <a:solidFill>
                            <a:srgbClr val="FF0000"/>
                          </a:solidFill>
                          <a:effectLst/>
                        </a:rPr>
                        <a:t>Total biomass harvested per district (kg)</a:t>
                      </a:r>
                      <a:endParaRPr lang="en-US" sz="1200" b="1" i="0" u="none" strike="noStrike" dirty="0">
                        <a:solidFill>
                          <a:srgbClr val="FF0000"/>
                        </a:solidFill>
                        <a:effectLst/>
                        <a:latin typeface="Times New Roman" panose="02020603050405020304" pitchFamily="18" charset="0"/>
                      </a:endParaRPr>
                    </a:p>
                  </a:txBody>
                  <a:tcPr marL="7291" marR="7291" marT="7291" marB="0" anchor="ctr"/>
                </a:tc>
                <a:tc gridSpan="8">
                  <a:txBody>
                    <a:bodyPr/>
                    <a:lstStyle/>
                    <a:p>
                      <a:pPr algn="r" fontAlgn="ctr"/>
                      <a:r>
                        <a:rPr lang="en-GB" sz="1200" u="none" strike="noStrike" dirty="0">
                          <a:solidFill>
                            <a:srgbClr val="FF0000"/>
                          </a:solidFill>
                          <a:effectLst/>
                        </a:rPr>
                        <a:t>27.2</a:t>
                      </a:r>
                      <a:endParaRPr lang="en-GB" sz="1200" b="0" i="0" u="none" strike="noStrike" dirty="0">
                        <a:solidFill>
                          <a:srgbClr val="FF0000"/>
                        </a:solidFill>
                        <a:effectLst/>
                        <a:latin typeface="Garamond" panose="02020404030301010803" pitchFamily="18" charset="0"/>
                      </a:endParaRPr>
                    </a:p>
                  </a:txBody>
                  <a:tcPr marL="7291" marR="7291" marT="729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76943741"/>
                  </a:ext>
                </a:extLst>
              </a:tr>
            </a:tbl>
          </a:graphicData>
        </a:graphic>
      </p:graphicFrame>
    </p:spTree>
    <p:extLst>
      <p:ext uri="{BB962C8B-B14F-4D97-AF65-F5344CB8AC3E}">
        <p14:creationId xmlns:p14="http://schemas.microsoft.com/office/powerpoint/2010/main" val="385064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p>
        </p:txBody>
      </p:sp>
      <p:sp>
        <p:nvSpPr>
          <p:cNvPr id="3" name="Content Placeholder 2"/>
          <p:cNvSpPr>
            <a:spLocks noGrp="1"/>
          </p:cNvSpPr>
          <p:nvPr>
            <p:ph idx="1"/>
          </p:nvPr>
        </p:nvSpPr>
        <p:spPr>
          <a:xfrm>
            <a:off x="914401" y="2133600"/>
            <a:ext cx="7620000" cy="4267200"/>
          </a:xfrm>
        </p:spPr>
        <p:txBody>
          <a:bodyPr/>
          <a:lstStyle/>
          <a:p>
            <a:r>
              <a:rPr lang="en-US" dirty="0"/>
              <a:t>LUANAR, QUALivES, IFFNT implemented a number of activities that were planned for Year 2 of the project in 2017.</a:t>
            </a:r>
          </a:p>
          <a:p>
            <a:r>
              <a:rPr lang="en-US" dirty="0"/>
              <a:t>The activities implemented are:</a:t>
            </a:r>
          </a:p>
          <a:p>
            <a:r>
              <a:rPr lang="en-US" dirty="0"/>
              <a:t>1. Farmer Consultation Meetings</a:t>
            </a:r>
          </a:p>
          <a:p>
            <a:r>
              <a:rPr lang="en-US" dirty="0"/>
              <a:t>2. IAA and hybrid Grow out Management</a:t>
            </a:r>
          </a:p>
          <a:p>
            <a:r>
              <a:rPr lang="en-US" dirty="0"/>
              <a:t>3. Fish stocking and Feed preparation</a:t>
            </a:r>
          </a:p>
          <a:p>
            <a:r>
              <a:rPr lang="en-US" dirty="0"/>
              <a:t>4. Monitoring and Feed Delivery</a:t>
            </a:r>
          </a:p>
          <a:p>
            <a:r>
              <a:rPr lang="en-US" dirty="0"/>
              <a:t>5. Food processing, fish harvesting and marketing Training</a:t>
            </a:r>
          </a:p>
          <a:p>
            <a:r>
              <a:rPr lang="en-US" dirty="0"/>
              <a:t>6. Fish harvesting</a:t>
            </a:r>
          </a:p>
          <a:p>
            <a:endParaRPr lang="en-US" dirty="0"/>
          </a:p>
        </p:txBody>
      </p:sp>
      <p:pic>
        <p:nvPicPr>
          <p:cNvPr id="4" name="Picture 3"/>
          <p:cNvPicPr>
            <a:picLocks noChangeAspect="1"/>
          </p:cNvPicPr>
          <p:nvPr/>
        </p:nvPicPr>
        <p:blipFill>
          <a:blip r:embed="rId2"/>
          <a:stretch>
            <a:fillRect/>
          </a:stretch>
        </p:blipFill>
        <p:spPr>
          <a:xfrm>
            <a:off x="7543800" y="-3833"/>
            <a:ext cx="1219306" cy="1255885"/>
          </a:xfrm>
          <a:prstGeom prst="rect">
            <a:avLst/>
          </a:prstGeom>
        </p:spPr>
      </p:pic>
      <p:pic>
        <p:nvPicPr>
          <p:cNvPr id="6" name="Picture 5"/>
          <p:cNvPicPr>
            <a:picLocks noChangeAspect="1"/>
          </p:cNvPicPr>
          <p:nvPr/>
        </p:nvPicPr>
        <p:blipFill>
          <a:blip r:embed="rId3"/>
          <a:stretch>
            <a:fillRect/>
          </a:stretch>
        </p:blipFill>
        <p:spPr>
          <a:xfrm>
            <a:off x="152400" y="76200"/>
            <a:ext cx="1036410" cy="621846"/>
          </a:xfrm>
          <a:prstGeom prst="rect">
            <a:avLst/>
          </a:prstGeom>
        </p:spPr>
      </p:pic>
      <p:pic>
        <p:nvPicPr>
          <p:cNvPr id="7" name="Picture 6" descr="http://www.emb.fraunhofer.de/content/dam/emb/emb_190x52.gif"/>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140312" y="138838"/>
            <a:ext cx="1814195" cy="496570"/>
          </a:xfrm>
          <a:prstGeom prst="rect">
            <a:avLst/>
          </a:prstGeom>
        </p:spPr>
      </p:pic>
      <p:pic>
        <p:nvPicPr>
          <p:cNvPr id="8" name="Picture 7"/>
          <p:cNvPicPr>
            <a:picLocks noChangeAspect="1"/>
          </p:cNvPicPr>
          <p:nvPr/>
        </p:nvPicPr>
        <p:blipFill>
          <a:blip r:embed="rId5"/>
          <a:stretch>
            <a:fillRect/>
          </a:stretch>
        </p:blipFill>
        <p:spPr>
          <a:xfrm>
            <a:off x="5239800" y="-73165"/>
            <a:ext cx="835224" cy="920576"/>
          </a:xfrm>
          <a:prstGeom prst="rect">
            <a:avLst/>
          </a:prstGeom>
        </p:spPr>
      </p:pic>
    </p:spTree>
    <p:extLst>
      <p:ext uri="{BB962C8B-B14F-4D97-AF65-F5344CB8AC3E}">
        <p14:creationId xmlns:p14="http://schemas.microsoft.com/office/powerpoint/2010/main" val="3279011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838200"/>
            <a:ext cx="8001002" cy="1205698"/>
          </a:xfrm>
        </p:spPr>
        <p:txBody>
          <a:bodyPr>
            <a:normAutofit/>
          </a:bodyPr>
          <a:lstStyle/>
          <a:p>
            <a:r>
              <a:rPr lang="en-US" b="1" dirty="0"/>
              <a:t>FISH HARVESTING</a:t>
            </a:r>
          </a:p>
        </p:txBody>
      </p:sp>
      <p:sp>
        <p:nvSpPr>
          <p:cNvPr id="3" name="Content Placeholder 2"/>
          <p:cNvSpPr>
            <a:spLocks noGrp="1"/>
          </p:cNvSpPr>
          <p:nvPr>
            <p:ph idx="1"/>
          </p:nvPr>
        </p:nvSpPr>
        <p:spPr>
          <a:xfrm>
            <a:off x="533401" y="2133600"/>
            <a:ext cx="8001000" cy="838200"/>
          </a:xfrm>
        </p:spPr>
        <p:txBody>
          <a:bodyPr>
            <a:normAutofit/>
          </a:bodyPr>
          <a:lstStyle/>
          <a:p>
            <a:pPr lvl="0"/>
            <a:r>
              <a:rPr lang="en-US" dirty="0"/>
              <a:t>Mean Weight Mchinji</a:t>
            </a:r>
          </a:p>
          <a:p>
            <a:pPr lvl="0"/>
            <a:endParaRPr lang="en-US" dirty="0"/>
          </a:p>
          <a:p>
            <a:pPr lvl="0"/>
            <a:endParaRPr lang="en-US" dirty="0"/>
          </a:p>
          <a:p>
            <a:endParaRPr lang="en-US" dirty="0"/>
          </a:p>
        </p:txBody>
      </p:sp>
      <p:pic>
        <p:nvPicPr>
          <p:cNvPr id="5" name="Picture 4"/>
          <p:cNvPicPr>
            <a:picLocks noChangeAspect="1"/>
          </p:cNvPicPr>
          <p:nvPr/>
        </p:nvPicPr>
        <p:blipFill>
          <a:blip r:embed="rId2"/>
          <a:stretch>
            <a:fillRect/>
          </a:stretch>
        </p:blipFill>
        <p:spPr>
          <a:xfrm>
            <a:off x="6477000" y="-140978"/>
            <a:ext cx="835224" cy="920576"/>
          </a:xfrm>
          <a:prstGeom prst="rect">
            <a:avLst/>
          </a:prstGeom>
        </p:spPr>
      </p:pic>
      <p:pic>
        <p:nvPicPr>
          <p:cNvPr id="6" name="Picture 5" descr="http://www.emb.fraunhofer.de/content/dam/emb/emb_190x52.gif"/>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332702" y="111774"/>
            <a:ext cx="1814195" cy="496570"/>
          </a:xfrm>
          <a:prstGeom prst="rect">
            <a:avLst/>
          </a:prstGeom>
        </p:spPr>
      </p:pic>
      <p:pic>
        <p:nvPicPr>
          <p:cNvPr id="7" name="Picture 6"/>
          <p:cNvPicPr>
            <a:picLocks noChangeAspect="1"/>
          </p:cNvPicPr>
          <p:nvPr/>
        </p:nvPicPr>
        <p:blipFill>
          <a:blip r:embed="rId4"/>
          <a:stretch>
            <a:fillRect/>
          </a:stretch>
        </p:blipFill>
        <p:spPr>
          <a:xfrm>
            <a:off x="152400" y="76200"/>
            <a:ext cx="1036410" cy="621846"/>
          </a:xfrm>
          <a:prstGeom prst="rect">
            <a:avLst/>
          </a:prstGeom>
        </p:spPr>
      </p:pic>
      <p:pic>
        <p:nvPicPr>
          <p:cNvPr id="8" name="Picture 7"/>
          <p:cNvPicPr>
            <a:picLocks noChangeAspect="1"/>
          </p:cNvPicPr>
          <p:nvPr/>
        </p:nvPicPr>
        <p:blipFill>
          <a:blip r:embed="rId5"/>
          <a:stretch>
            <a:fillRect/>
          </a:stretch>
        </p:blipFill>
        <p:spPr>
          <a:xfrm>
            <a:off x="7848600" y="8670"/>
            <a:ext cx="914506" cy="941941"/>
          </a:xfrm>
          <a:prstGeom prst="rect">
            <a:avLst/>
          </a:prstGeom>
        </p:spPr>
      </p:pic>
      <p:graphicFrame>
        <p:nvGraphicFramePr>
          <p:cNvPr id="4" name="Table 3">
            <a:extLst>
              <a:ext uri="{FF2B5EF4-FFF2-40B4-BE49-F238E27FC236}">
                <a16:creationId xmlns="" xmlns:a16="http://schemas.microsoft.com/office/drawing/2014/main" id="{9A2EF67A-F1BD-44DA-A54E-BE19C93D82D3}"/>
              </a:ext>
            </a:extLst>
          </p:cNvPr>
          <p:cNvGraphicFramePr>
            <a:graphicFrameLocks noGrp="1"/>
          </p:cNvGraphicFramePr>
          <p:nvPr>
            <p:extLst>
              <p:ext uri="{D42A27DB-BD31-4B8C-83A1-F6EECF244321}">
                <p14:modId xmlns:p14="http://schemas.microsoft.com/office/powerpoint/2010/main" val="1061050824"/>
              </p:ext>
            </p:extLst>
          </p:nvPr>
        </p:nvGraphicFramePr>
        <p:xfrm>
          <a:off x="761999" y="2667000"/>
          <a:ext cx="7772402" cy="2983486"/>
        </p:xfrm>
        <a:graphic>
          <a:graphicData uri="http://schemas.openxmlformats.org/drawingml/2006/table">
            <a:tbl>
              <a:tblPr>
                <a:tableStyleId>{5C22544A-7EE6-4342-B048-85BDC9FD1C3A}</a:tableStyleId>
              </a:tblPr>
              <a:tblGrid>
                <a:gridCol w="1143001">
                  <a:extLst>
                    <a:ext uri="{9D8B030D-6E8A-4147-A177-3AD203B41FA5}">
                      <a16:colId xmlns="" xmlns:a16="http://schemas.microsoft.com/office/drawing/2014/main" val="244911791"/>
                    </a:ext>
                  </a:extLst>
                </a:gridCol>
                <a:gridCol w="838200">
                  <a:extLst>
                    <a:ext uri="{9D8B030D-6E8A-4147-A177-3AD203B41FA5}">
                      <a16:colId xmlns="" xmlns:a16="http://schemas.microsoft.com/office/drawing/2014/main" val="3093162239"/>
                    </a:ext>
                  </a:extLst>
                </a:gridCol>
                <a:gridCol w="920862">
                  <a:extLst>
                    <a:ext uri="{9D8B030D-6E8A-4147-A177-3AD203B41FA5}">
                      <a16:colId xmlns="" xmlns:a16="http://schemas.microsoft.com/office/drawing/2014/main" val="3160256598"/>
                    </a:ext>
                  </a:extLst>
                </a:gridCol>
                <a:gridCol w="924632">
                  <a:extLst>
                    <a:ext uri="{9D8B030D-6E8A-4147-A177-3AD203B41FA5}">
                      <a16:colId xmlns="" xmlns:a16="http://schemas.microsoft.com/office/drawing/2014/main" val="738933894"/>
                    </a:ext>
                  </a:extLst>
                </a:gridCol>
                <a:gridCol w="979561">
                  <a:extLst>
                    <a:ext uri="{9D8B030D-6E8A-4147-A177-3AD203B41FA5}">
                      <a16:colId xmlns="" xmlns:a16="http://schemas.microsoft.com/office/drawing/2014/main" val="1926131076"/>
                    </a:ext>
                  </a:extLst>
                </a:gridCol>
                <a:gridCol w="860550">
                  <a:extLst>
                    <a:ext uri="{9D8B030D-6E8A-4147-A177-3AD203B41FA5}">
                      <a16:colId xmlns="" xmlns:a16="http://schemas.microsoft.com/office/drawing/2014/main" val="285995657"/>
                    </a:ext>
                  </a:extLst>
                </a:gridCol>
                <a:gridCol w="833084">
                  <a:extLst>
                    <a:ext uri="{9D8B030D-6E8A-4147-A177-3AD203B41FA5}">
                      <a16:colId xmlns="" xmlns:a16="http://schemas.microsoft.com/office/drawing/2014/main" val="2502188357"/>
                    </a:ext>
                  </a:extLst>
                </a:gridCol>
                <a:gridCol w="686608">
                  <a:extLst>
                    <a:ext uri="{9D8B030D-6E8A-4147-A177-3AD203B41FA5}">
                      <a16:colId xmlns="" xmlns:a16="http://schemas.microsoft.com/office/drawing/2014/main" val="3848000432"/>
                    </a:ext>
                  </a:extLst>
                </a:gridCol>
                <a:gridCol w="585904">
                  <a:extLst>
                    <a:ext uri="{9D8B030D-6E8A-4147-A177-3AD203B41FA5}">
                      <a16:colId xmlns="" xmlns:a16="http://schemas.microsoft.com/office/drawing/2014/main" val="3878563174"/>
                    </a:ext>
                  </a:extLst>
                </a:gridCol>
              </a:tblGrid>
              <a:tr h="300798">
                <a:tc>
                  <a:txBody>
                    <a:bodyPr/>
                    <a:lstStyle/>
                    <a:p>
                      <a:pPr algn="l" fontAlgn="b"/>
                      <a:endParaRPr lang="en-US" sz="1200" b="0" i="0" u="none" strike="noStrike" dirty="0">
                        <a:solidFill>
                          <a:srgbClr val="000000"/>
                        </a:solidFill>
                        <a:effectLst/>
                        <a:latin typeface="Calibri" panose="020F0502020204030204" pitchFamily="34" charset="0"/>
                      </a:endParaRPr>
                    </a:p>
                  </a:txBody>
                  <a:tcPr marL="7761" marR="7761" marT="7761" marB="0" anchor="b"/>
                </a:tc>
                <a:tc gridSpan="8">
                  <a:txBody>
                    <a:bodyPr/>
                    <a:lstStyle/>
                    <a:p>
                      <a:pPr algn="ctr" fontAlgn="b"/>
                      <a:r>
                        <a:rPr lang="en-US" sz="1200" b="1" u="none" strike="noStrike" dirty="0">
                          <a:effectLst/>
                        </a:rPr>
                        <a:t>POND NAME - MEAN WEIGHT (g)</a:t>
                      </a:r>
                      <a:endParaRPr lang="en-US" sz="1200" b="1" i="0" u="none" strike="noStrike" dirty="0">
                        <a:solidFill>
                          <a:srgbClr val="000000"/>
                        </a:solidFill>
                        <a:effectLst/>
                        <a:latin typeface="Calibri" panose="020F0502020204030204" pitchFamily="34" charset="0"/>
                      </a:endParaRPr>
                    </a:p>
                  </a:txBody>
                  <a:tcPr marL="7761" marR="7761" marT="776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677509292"/>
                  </a:ext>
                </a:extLst>
              </a:tr>
              <a:tr h="589349">
                <a:tc>
                  <a:txBody>
                    <a:bodyPr/>
                    <a:lstStyle/>
                    <a:p>
                      <a:pPr algn="l" fontAlgn="b"/>
                      <a:r>
                        <a:rPr lang="en-US" sz="1200" b="1" u="none" strike="noStrike" dirty="0">
                          <a:effectLst/>
                        </a:rPr>
                        <a:t>MONTH</a:t>
                      </a:r>
                      <a:endParaRPr lang="en-US" sz="1200" b="1"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r>
                        <a:rPr lang="en-US" sz="1200" b="1" u="none" strike="noStrike" dirty="0">
                          <a:effectLst/>
                        </a:rPr>
                        <a:t>Jamikaeli</a:t>
                      </a:r>
                      <a:endParaRPr lang="en-US" sz="1200" b="1"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r>
                        <a:rPr lang="en-US" sz="1200" b="1" u="none" strike="noStrike" dirty="0">
                          <a:effectLst/>
                        </a:rPr>
                        <a:t>Tikondane 2</a:t>
                      </a:r>
                      <a:endParaRPr lang="en-US" sz="1200" b="1"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r>
                        <a:rPr lang="en-US" sz="1200" b="1" u="none" strike="noStrike" dirty="0">
                          <a:effectLst/>
                        </a:rPr>
                        <a:t>Tikondane 1</a:t>
                      </a:r>
                      <a:endParaRPr lang="en-US" sz="1200" b="1"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r>
                        <a:rPr lang="en-US" sz="1200" b="1" u="none" strike="noStrike" dirty="0">
                          <a:effectLst/>
                        </a:rPr>
                        <a:t>Tikondane 3</a:t>
                      </a:r>
                      <a:endParaRPr lang="en-US" sz="1200" b="1"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r>
                        <a:rPr lang="en-US" sz="1200" b="1" u="none" strike="noStrike" dirty="0">
                          <a:effectLst/>
                        </a:rPr>
                        <a:t>Chikondi 2</a:t>
                      </a:r>
                      <a:endParaRPr lang="en-US" sz="1200" b="1"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r>
                        <a:rPr lang="en-US" sz="1200" b="1" u="none" strike="noStrike" dirty="0">
                          <a:effectLst/>
                        </a:rPr>
                        <a:t>Chikondi 1</a:t>
                      </a:r>
                      <a:endParaRPr lang="en-US" sz="1200" b="1"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r>
                        <a:rPr lang="en-US" sz="1200" b="1" u="none" strike="noStrike" dirty="0" err="1">
                          <a:effectLst/>
                        </a:rPr>
                        <a:t>Jefita</a:t>
                      </a:r>
                      <a:endParaRPr lang="en-US" sz="1200" b="1"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r>
                        <a:rPr lang="en-US" sz="1200" b="1" u="none" strike="noStrike" dirty="0">
                          <a:effectLst/>
                        </a:rPr>
                        <a:t>Ntawa</a:t>
                      </a:r>
                      <a:endParaRPr lang="en-US" sz="1200" b="1" i="0" u="none" strike="noStrike" dirty="0">
                        <a:solidFill>
                          <a:srgbClr val="000000"/>
                        </a:solidFill>
                        <a:effectLst/>
                        <a:latin typeface="Calibri" panose="020F0502020204030204" pitchFamily="34" charset="0"/>
                      </a:endParaRPr>
                    </a:p>
                  </a:txBody>
                  <a:tcPr marL="7761" marR="7761" marT="7761" marB="0" anchor="b"/>
                </a:tc>
                <a:extLst>
                  <a:ext uri="{0D108BD9-81ED-4DB2-BD59-A6C34878D82A}">
                    <a16:rowId xmlns="" xmlns:a16="http://schemas.microsoft.com/office/drawing/2014/main" val="4043288183"/>
                  </a:ext>
                </a:extLst>
              </a:tr>
              <a:tr h="300798">
                <a:tc>
                  <a:txBody>
                    <a:bodyPr/>
                    <a:lstStyle/>
                    <a:p>
                      <a:pPr algn="l" fontAlgn="b"/>
                      <a:r>
                        <a:rPr lang="en-US" sz="1200" u="none" strike="noStrike" dirty="0">
                          <a:effectLst/>
                        </a:rPr>
                        <a:t>May </a:t>
                      </a:r>
                      <a:endParaRPr lang="en-US" sz="1200" b="0" i="0" u="none" strike="noStrike" dirty="0">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7761" marR="7761" marT="7761" marB="0" anchor="b"/>
                </a:tc>
                <a:extLst>
                  <a:ext uri="{0D108BD9-81ED-4DB2-BD59-A6C34878D82A}">
                    <a16:rowId xmlns="" xmlns:a16="http://schemas.microsoft.com/office/drawing/2014/main" val="513637663"/>
                  </a:ext>
                </a:extLst>
              </a:tr>
              <a:tr h="300798">
                <a:tc>
                  <a:txBody>
                    <a:bodyPr/>
                    <a:lstStyle/>
                    <a:p>
                      <a:pPr algn="l" fontAlgn="b"/>
                      <a:r>
                        <a:rPr lang="en-US" sz="1200" u="none" strike="noStrike">
                          <a:effectLst/>
                        </a:rPr>
                        <a:t>June </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18.76</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dirty="0">
                          <a:effectLst/>
                        </a:rPr>
                        <a:t>19.86</a:t>
                      </a:r>
                      <a:endParaRPr lang="en-US" sz="1200" b="0" i="0" u="none" strike="noStrike" dirty="0">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dirty="0">
                          <a:effectLst/>
                        </a:rPr>
                        <a:t>22.34</a:t>
                      </a:r>
                      <a:endParaRPr lang="en-US" sz="1200" b="0" i="0" u="none" strike="noStrike" dirty="0">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17.26</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16.68</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17.7</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19.96</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14.71</a:t>
                      </a:r>
                      <a:endParaRPr lang="en-US" sz="1200" b="0" i="0" u="none" strike="noStrike">
                        <a:solidFill>
                          <a:srgbClr val="000000"/>
                        </a:solidFill>
                        <a:effectLst/>
                        <a:latin typeface="Calibri" panose="020F0502020204030204" pitchFamily="34" charset="0"/>
                      </a:endParaRPr>
                    </a:p>
                  </a:txBody>
                  <a:tcPr marL="7761" marR="7761" marT="7761" marB="0" anchor="b"/>
                </a:tc>
                <a:extLst>
                  <a:ext uri="{0D108BD9-81ED-4DB2-BD59-A6C34878D82A}">
                    <a16:rowId xmlns="" xmlns:a16="http://schemas.microsoft.com/office/drawing/2014/main" val="1206622189"/>
                  </a:ext>
                </a:extLst>
              </a:tr>
              <a:tr h="300798">
                <a:tc>
                  <a:txBody>
                    <a:bodyPr/>
                    <a:lstStyle/>
                    <a:p>
                      <a:pPr algn="l" fontAlgn="b"/>
                      <a:r>
                        <a:rPr lang="en-US" sz="1200" u="none" strike="noStrike">
                          <a:effectLst/>
                        </a:rPr>
                        <a:t>July</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24.76</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28.59</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41.79</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dirty="0">
                          <a:effectLst/>
                        </a:rPr>
                        <a:t>29.14</a:t>
                      </a:r>
                      <a:endParaRPr lang="en-US" sz="1200" b="0" i="0" u="none" strike="noStrike" dirty="0">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39.36</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20.72</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58.65</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30.86</a:t>
                      </a:r>
                      <a:endParaRPr lang="en-US" sz="1200" b="0" i="0" u="none" strike="noStrike">
                        <a:solidFill>
                          <a:srgbClr val="000000"/>
                        </a:solidFill>
                        <a:effectLst/>
                        <a:latin typeface="Calibri" panose="020F0502020204030204" pitchFamily="34" charset="0"/>
                      </a:endParaRPr>
                    </a:p>
                  </a:txBody>
                  <a:tcPr marL="7761" marR="7761" marT="7761" marB="0" anchor="b"/>
                </a:tc>
                <a:extLst>
                  <a:ext uri="{0D108BD9-81ED-4DB2-BD59-A6C34878D82A}">
                    <a16:rowId xmlns="" xmlns:a16="http://schemas.microsoft.com/office/drawing/2014/main" val="1926741724"/>
                  </a:ext>
                </a:extLst>
              </a:tr>
              <a:tr h="300798">
                <a:tc>
                  <a:txBody>
                    <a:bodyPr/>
                    <a:lstStyle/>
                    <a:p>
                      <a:pPr algn="l" fontAlgn="b"/>
                      <a:r>
                        <a:rPr lang="en-US" sz="1200" u="none" strike="noStrike">
                          <a:effectLst/>
                        </a:rPr>
                        <a:t>Aug</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32.06</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33.62</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42.34</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dirty="0">
                          <a:effectLst/>
                        </a:rPr>
                        <a:t>55.4</a:t>
                      </a:r>
                      <a:endParaRPr lang="en-US" sz="1200" b="0" i="0" u="none" strike="noStrike" dirty="0">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72.24</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33.63</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61.04</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52.64</a:t>
                      </a:r>
                      <a:endParaRPr lang="en-US" sz="1200" b="0" i="0" u="none" strike="noStrike">
                        <a:solidFill>
                          <a:srgbClr val="000000"/>
                        </a:solidFill>
                        <a:effectLst/>
                        <a:latin typeface="Calibri" panose="020F0502020204030204" pitchFamily="34" charset="0"/>
                      </a:endParaRPr>
                    </a:p>
                  </a:txBody>
                  <a:tcPr marL="7761" marR="7761" marT="7761" marB="0" anchor="b"/>
                </a:tc>
                <a:extLst>
                  <a:ext uri="{0D108BD9-81ED-4DB2-BD59-A6C34878D82A}">
                    <a16:rowId xmlns="" xmlns:a16="http://schemas.microsoft.com/office/drawing/2014/main" val="3148708543"/>
                  </a:ext>
                </a:extLst>
              </a:tr>
              <a:tr h="300798">
                <a:tc>
                  <a:txBody>
                    <a:bodyPr/>
                    <a:lstStyle/>
                    <a:p>
                      <a:pPr algn="l" fontAlgn="b"/>
                      <a:r>
                        <a:rPr lang="en-US" sz="1200" u="none" strike="noStrike">
                          <a:effectLst/>
                        </a:rPr>
                        <a:t>Nov</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dirty="0">
                          <a:effectLst/>
                        </a:rPr>
                        <a:t>58.8</a:t>
                      </a:r>
                      <a:endParaRPr lang="en-US" sz="1200" b="0" i="0" u="none" strike="noStrike" dirty="0">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56.2</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94</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93.8</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dirty="0">
                          <a:effectLst/>
                        </a:rPr>
                        <a:t>81.8</a:t>
                      </a:r>
                      <a:endParaRPr lang="en-US" sz="1200" b="0" i="0" u="none" strike="noStrike" dirty="0">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75.6</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a:effectLst/>
                        </a:rPr>
                        <a:t>100</a:t>
                      </a:r>
                      <a:endParaRPr lang="en-US" sz="1200" b="0" i="0" u="none" strike="noStrike">
                        <a:solidFill>
                          <a:srgbClr val="000000"/>
                        </a:solidFill>
                        <a:effectLst/>
                        <a:latin typeface="Calibri" panose="020F0502020204030204" pitchFamily="34" charset="0"/>
                      </a:endParaRPr>
                    </a:p>
                  </a:txBody>
                  <a:tcPr marL="7761" marR="7761" marT="7761" marB="0" anchor="b"/>
                </a:tc>
                <a:tc>
                  <a:txBody>
                    <a:bodyPr/>
                    <a:lstStyle/>
                    <a:p>
                      <a:pPr algn="ctr" fontAlgn="b"/>
                      <a:r>
                        <a:rPr lang="en-US" sz="1200" u="none" strike="noStrike" dirty="0">
                          <a:effectLst/>
                        </a:rPr>
                        <a:t>61.5</a:t>
                      </a:r>
                      <a:endParaRPr lang="en-US" sz="1200" b="0" i="0" u="none" strike="noStrike" dirty="0">
                        <a:solidFill>
                          <a:srgbClr val="000000"/>
                        </a:solidFill>
                        <a:effectLst/>
                        <a:latin typeface="Calibri" panose="020F0502020204030204" pitchFamily="34" charset="0"/>
                      </a:endParaRPr>
                    </a:p>
                  </a:txBody>
                  <a:tcPr marL="7761" marR="7761" marT="7761" marB="0" anchor="b"/>
                </a:tc>
                <a:extLst>
                  <a:ext uri="{0D108BD9-81ED-4DB2-BD59-A6C34878D82A}">
                    <a16:rowId xmlns="" xmlns:a16="http://schemas.microsoft.com/office/drawing/2014/main" val="919774024"/>
                  </a:ext>
                </a:extLst>
              </a:tr>
              <a:tr h="589349">
                <a:tc>
                  <a:txBody>
                    <a:bodyPr/>
                    <a:lstStyle/>
                    <a:p>
                      <a:pPr algn="l" fontAlgn="b"/>
                      <a:r>
                        <a:rPr lang="en-US" sz="1200" b="1" u="none" strike="noStrike" dirty="0">
                          <a:solidFill>
                            <a:srgbClr val="FF0000"/>
                          </a:solidFill>
                          <a:effectLst/>
                        </a:rPr>
                        <a:t>MEAN WEIGHT GAIN</a:t>
                      </a:r>
                      <a:endParaRPr lang="en-US" sz="1200" b="1" i="0" u="none" strike="noStrike" dirty="0">
                        <a:solidFill>
                          <a:srgbClr val="FF0000"/>
                        </a:solidFill>
                        <a:effectLst/>
                        <a:latin typeface="Calibri" panose="020F0502020204030204" pitchFamily="34" charset="0"/>
                      </a:endParaRPr>
                    </a:p>
                  </a:txBody>
                  <a:tcPr marL="7761" marR="7761" marT="7761" marB="0" anchor="b"/>
                </a:tc>
                <a:tc>
                  <a:txBody>
                    <a:bodyPr/>
                    <a:lstStyle/>
                    <a:p>
                      <a:pPr algn="ctr" fontAlgn="b"/>
                      <a:r>
                        <a:rPr lang="en-US" sz="1200" b="1" u="none" strike="noStrike" dirty="0">
                          <a:solidFill>
                            <a:srgbClr val="FF0000"/>
                          </a:solidFill>
                          <a:effectLst/>
                        </a:rPr>
                        <a:t>48.8</a:t>
                      </a:r>
                      <a:endParaRPr lang="en-US" sz="1200" b="1" i="0" u="none" strike="noStrike" dirty="0">
                        <a:solidFill>
                          <a:srgbClr val="FF0000"/>
                        </a:solidFill>
                        <a:effectLst/>
                        <a:latin typeface="Calibri" panose="020F0502020204030204" pitchFamily="34" charset="0"/>
                      </a:endParaRPr>
                    </a:p>
                  </a:txBody>
                  <a:tcPr marL="7761" marR="7761" marT="7761" marB="0" anchor="b"/>
                </a:tc>
                <a:tc>
                  <a:txBody>
                    <a:bodyPr/>
                    <a:lstStyle/>
                    <a:p>
                      <a:pPr algn="ctr" fontAlgn="b"/>
                      <a:r>
                        <a:rPr lang="en-US" sz="1200" b="1" u="none" strike="noStrike" dirty="0">
                          <a:solidFill>
                            <a:srgbClr val="FF0000"/>
                          </a:solidFill>
                          <a:effectLst/>
                        </a:rPr>
                        <a:t>46.20</a:t>
                      </a:r>
                      <a:endParaRPr lang="en-US" sz="1200" b="1" i="0" u="none" strike="noStrike" dirty="0">
                        <a:solidFill>
                          <a:srgbClr val="FF0000"/>
                        </a:solidFill>
                        <a:effectLst/>
                        <a:latin typeface="Calibri" panose="020F0502020204030204" pitchFamily="34" charset="0"/>
                      </a:endParaRPr>
                    </a:p>
                  </a:txBody>
                  <a:tcPr marL="7761" marR="7761" marT="7761" marB="0" anchor="b"/>
                </a:tc>
                <a:tc>
                  <a:txBody>
                    <a:bodyPr/>
                    <a:lstStyle/>
                    <a:p>
                      <a:pPr algn="ctr" fontAlgn="b"/>
                      <a:r>
                        <a:rPr lang="en-US" sz="1200" b="1" u="none" strike="noStrike" dirty="0">
                          <a:solidFill>
                            <a:srgbClr val="FF0000"/>
                          </a:solidFill>
                          <a:effectLst/>
                        </a:rPr>
                        <a:t>84.00</a:t>
                      </a:r>
                      <a:endParaRPr lang="en-US" sz="1200" b="1" i="0" u="none" strike="noStrike" dirty="0">
                        <a:solidFill>
                          <a:srgbClr val="FF0000"/>
                        </a:solidFill>
                        <a:effectLst/>
                        <a:latin typeface="Calibri" panose="020F0502020204030204" pitchFamily="34" charset="0"/>
                      </a:endParaRPr>
                    </a:p>
                  </a:txBody>
                  <a:tcPr marL="7761" marR="7761" marT="7761" marB="0" anchor="b"/>
                </a:tc>
                <a:tc>
                  <a:txBody>
                    <a:bodyPr/>
                    <a:lstStyle/>
                    <a:p>
                      <a:pPr algn="ctr" fontAlgn="b"/>
                      <a:r>
                        <a:rPr lang="en-US" sz="1200" b="1" u="none" strike="noStrike" dirty="0">
                          <a:solidFill>
                            <a:srgbClr val="FF0000"/>
                          </a:solidFill>
                          <a:effectLst/>
                        </a:rPr>
                        <a:t>83.8</a:t>
                      </a:r>
                      <a:endParaRPr lang="en-US" sz="1200" b="1" i="0" u="none" strike="noStrike" dirty="0">
                        <a:solidFill>
                          <a:srgbClr val="FF0000"/>
                        </a:solidFill>
                        <a:effectLst/>
                        <a:latin typeface="Calibri" panose="020F0502020204030204" pitchFamily="34" charset="0"/>
                      </a:endParaRPr>
                    </a:p>
                  </a:txBody>
                  <a:tcPr marL="7761" marR="7761" marT="7761" marB="0" anchor="b"/>
                </a:tc>
                <a:tc>
                  <a:txBody>
                    <a:bodyPr/>
                    <a:lstStyle/>
                    <a:p>
                      <a:pPr algn="ctr" fontAlgn="b"/>
                      <a:r>
                        <a:rPr lang="en-US" sz="1200" b="1" u="none" strike="noStrike" dirty="0">
                          <a:solidFill>
                            <a:srgbClr val="FF0000"/>
                          </a:solidFill>
                          <a:effectLst/>
                        </a:rPr>
                        <a:t>71.8</a:t>
                      </a:r>
                      <a:endParaRPr lang="en-US" sz="1200" b="1" i="0" u="none" strike="noStrike" dirty="0">
                        <a:solidFill>
                          <a:srgbClr val="FF0000"/>
                        </a:solidFill>
                        <a:effectLst/>
                        <a:latin typeface="Calibri" panose="020F0502020204030204" pitchFamily="34" charset="0"/>
                      </a:endParaRPr>
                    </a:p>
                  </a:txBody>
                  <a:tcPr marL="7761" marR="7761" marT="7761" marB="0" anchor="b"/>
                </a:tc>
                <a:tc>
                  <a:txBody>
                    <a:bodyPr/>
                    <a:lstStyle/>
                    <a:p>
                      <a:pPr algn="ctr" fontAlgn="b"/>
                      <a:r>
                        <a:rPr lang="en-US" sz="1200" b="1" u="none" strike="noStrike" dirty="0">
                          <a:solidFill>
                            <a:srgbClr val="FF0000"/>
                          </a:solidFill>
                          <a:effectLst/>
                        </a:rPr>
                        <a:t>65.6</a:t>
                      </a:r>
                      <a:endParaRPr lang="en-US" sz="1200" b="1" i="0" u="none" strike="noStrike" dirty="0">
                        <a:solidFill>
                          <a:srgbClr val="FF0000"/>
                        </a:solidFill>
                        <a:effectLst/>
                        <a:latin typeface="Calibri" panose="020F0502020204030204" pitchFamily="34" charset="0"/>
                      </a:endParaRPr>
                    </a:p>
                  </a:txBody>
                  <a:tcPr marL="7761" marR="7761" marT="7761" marB="0" anchor="b"/>
                </a:tc>
                <a:tc>
                  <a:txBody>
                    <a:bodyPr/>
                    <a:lstStyle/>
                    <a:p>
                      <a:pPr algn="ctr" fontAlgn="b"/>
                      <a:r>
                        <a:rPr lang="en-US" sz="1200" b="1" u="none" strike="noStrike" dirty="0">
                          <a:solidFill>
                            <a:srgbClr val="FF0000"/>
                          </a:solidFill>
                          <a:effectLst/>
                        </a:rPr>
                        <a:t>90</a:t>
                      </a:r>
                      <a:endParaRPr lang="en-US" sz="1200" b="1" i="0" u="none" strike="noStrike" dirty="0">
                        <a:solidFill>
                          <a:srgbClr val="FF0000"/>
                        </a:solidFill>
                        <a:effectLst/>
                        <a:latin typeface="Calibri" panose="020F0502020204030204" pitchFamily="34" charset="0"/>
                      </a:endParaRPr>
                    </a:p>
                  </a:txBody>
                  <a:tcPr marL="7761" marR="7761" marT="7761" marB="0" anchor="b"/>
                </a:tc>
                <a:tc>
                  <a:txBody>
                    <a:bodyPr/>
                    <a:lstStyle/>
                    <a:p>
                      <a:pPr algn="ctr" fontAlgn="b"/>
                      <a:r>
                        <a:rPr lang="en-US" sz="1200" b="1" u="none" strike="noStrike" dirty="0">
                          <a:solidFill>
                            <a:srgbClr val="FF0000"/>
                          </a:solidFill>
                          <a:effectLst/>
                        </a:rPr>
                        <a:t>51.5</a:t>
                      </a:r>
                      <a:endParaRPr lang="en-US" sz="1200" b="1" i="0" u="none" strike="noStrike" dirty="0">
                        <a:solidFill>
                          <a:srgbClr val="FF0000"/>
                        </a:solidFill>
                        <a:effectLst/>
                        <a:latin typeface="Calibri" panose="020F0502020204030204" pitchFamily="34" charset="0"/>
                      </a:endParaRPr>
                    </a:p>
                  </a:txBody>
                  <a:tcPr marL="7761" marR="7761" marT="7761" marB="0" anchor="b"/>
                </a:tc>
                <a:extLst>
                  <a:ext uri="{0D108BD9-81ED-4DB2-BD59-A6C34878D82A}">
                    <a16:rowId xmlns="" xmlns:a16="http://schemas.microsoft.com/office/drawing/2014/main" val="1950535054"/>
                  </a:ext>
                </a:extLst>
              </a:tr>
            </a:tbl>
          </a:graphicData>
        </a:graphic>
      </p:graphicFrame>
    </p:spTree>
    <p:extLst>
      <p:ext uri="{BB962C8B-B14F-4D97-AF65-F5344CB8AC3E}">
        <p14:creationId xmlns:p14="http://schemas.microsoft.com/office/powerpoint/2010/main" val="1087069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838200"/>
            <a:ext cx="8001002" cy="1205698"/>
          </a:xfrm>
        </p:spPr>
        <p:txBody>
          <a:bodyPr>
            <a:normAutofit/>
          </a:bodyPr>
          <a:lstStyle/>
          <a:p>
            <a:r>
              <a:rPr lang="en-US" b="1" dirty="0"/>
              <a:t>FISH HARVESTING</a:t>
            </a:r>
          </a:p>
        </p:txBody>
      </p:sp>
      <p:sp>
        <p:nvSpPr>
          <p:cNvPr id="3" name="Content Placeholder 2"/>
          <p:cNvSpPr>
            <a:spLocks noGrp="1"/>
          </p:cNvSpPr>
          <p:nvPr>
            <p:ph idx="1"/>
          </p:nvPr>
        </p:nvSpPr>
        <p:spPr>
          <a:xfrm>
            <a:off x="533401" y="2133600"/>
            <a:ext cx="8001000" cy="838200"/>
          </a:xfrm>
        </p:spPr>
        <p:txBody>
          <a:bodyPr>
            <a:normAutofit/>
          </a:bodyPr>
          <a:lstStyle/>
          <a:p>
            <a:pPr lvl="0"/>
            <a:r>
              <a:rPr lang="en-US" b="1" dirty="0"/>
              <a:t>Total biomass harvested per pond in Mchinji district</a:t>
            </a:r>
            <a:endParaRPr lang="en-US" dirty="0"/>
          </a:p>
          <a:p>
            <a:pPr marL="0" lv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6477000" y="-140978"/>
            <a:ext cx="835224" cy="920576"/>
          </a:xfrm>
          <a:prstGeom prst="rect">
            <a:avLst/>
          </a:prstGeom>
        </p:spPr>
      </p:pic>
      <p:pic>
        <p:nvPicPr>
          <p:cNvPr id="6" name="Picture 5" descr="http://www.emb.fraunhofer.de/content/dam/emb/emb_190x52.gif"/>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332702" y="111774"/>
            <a:ext cx="1814195" cy="496570"/>
          </a:xfrm>
          <a:prstGeom prst="rect">
            <a:avLst/>
          </a:prstGeom>
        </p:spPr>
      </p:pic>
      <p:pic>
        <p:nvPicPr>
          <p:cNvPr id="7" name="Picture 6"/>
          <p:cNvPicPr>
            <a:picLocks noChangeAspect="1"/>
          </p:cNvPicPr>
          <p:nvPr/>
        </p:nvPicPr>
        <p:blipFill>
          <a:blip r:embed="rId4"/>
          <a:stretch>
            <a:fillRect/>
          </a:stretch>
        </p:blipFill>
        <p:spPr>
          <a:xfrm>
            <a:off x="152400" y="76200"/>
            <a:ext cx="1036410" cy="621846"/>
          </a:xfrm>
          <a:prstGeom prst="rect">
            <a:avLst/>
          </a:prstGeom>
        </p:spPr>
      </p:pic>
      <p:pic>
        <p:nvPicPr>
          <p:cNvPr id="8" name="Picture 7"/>
          <p:cNvPicPr>
            <a:picLocks noChangeAspect="1"/>
          </p:cNvPicPr>
          <p:nvPr/>
        </p:nvPicPr>
        <p:blipFill>
          <a:blip r:embed="rId5"/>
          <a:stretch>
            <a:fillRect/>
          </a:stretch>
        </p:blipFill>
        <p:spPr>
          <a:xfrm>
            <a:off x="7848600" y="8670"/>
            <a:ext cx="914506" cy="941941"/>
          </a:xfrm>
          <a:prstGeom prst="rect">
            <a:avLst/>
          </a:prstGeom>
        </p:spPr>
      </p:pic>
      <p:graphicFrame>
        <p:nvGraphicFramePr>
          <p:cNvPr id="4" name="Table 3">
            <a:extLst>
              <a:ext uri="{FF2B5EF4-FFF2-40B4-BE49-F238E27FC236}">
                <a16:creationId xmlns="" xmlns:a16="http://schemas.microsoft.com/office/drawing/2014/main" id="{0CAF6D17-33E6-4CE8-8B7E-E565CE028C72}"/>
              </a:ext>
            </a:extLst>
          </p:cNvPr>
          <p:cNvGraphicFramePr>
            <a:graphicFrameLocks noGrp="1"/>
          </p:cNvGraphicFramePr>
          <p:nvPr>
            <p:extLst>
              <p:ext uri="{D42A27DB-BD31-4B8C-83A1-F6EECF244321}">
                <p14:modId xmlns:p14="http://schemas.microsoft.com/office/powerpoint/2010/main" val="1124571115"/>
              </p:ext>
            </p:extLst>
          </p:nvPr>
        </p:nvGraphicFramePr>
        <p:xfrm>
          <a:off x="685800" y="2994102"/>
          <a:ext cx="7848597" cy="3330498"/>
        </p:xfrm>
        <a:graphic>
          <a:graphicData uri="http://schemas.openxmlformats.org/drawingml/2006/table">
            <a:tbl>
              <a:tblPr>
                <a:tableStyleId>{5C22544A-7EE6-4342-B048-85BDC9FD1C3A}</a:tableStyleId>
              </a:tblPr>
              <a:tblGrid>
                <a:gridCol w="1328602">
                  <a:extLst>
                    <a:ext uri="{9D8B030D-6E8A-4147-A177-3AD203B41FA5}">
                      <a16:colId xmlns="" xmlns:a16="http://schemas.microsoft.com/office/drawing/2014/main" val="3078657775"/>
                    </a:ext>
                  </a:extLst>
                </a:gridCol>
                <a:gridCol w="839602">
                  <a:extLst>
                    <a:ext uri="{9D8B030D-6E8A-4147-A177-3AD203B41FA5}">
                      <a16:colId xmlns="" xmlns:a16="http://schemas.microsoft.com/office/drawing/2014/main" val="3103560795"/>
                    </a:ext>
                  </a:extLst>
                </a:gridCol>
                <a:gridCol w="762717">
                  <a:extLst>
                    <a:ext uri="{9D8B030D-6E8A-4147-A177-3AD203B41FA5}">
                      <a16:colId xmlns="" xmlns:a16="http://schemas.microsoft.com/office/drawing/2014/main" val="2489958434"/>
                    </a:ext>
                  </a:extLst>
                </a:gridCol>
                <a:gridCol w="934943">
                  <a:extLst>
                    <a:ext uri="{9D8B030D-6E8A-4147-A177-3AD203B41FA5}">
                      <a16:colId xmlns="" xmlns:a16="http://schemas.microsoft.com/office/drawing/2014/main" val="959575219"/>
                    </a:ext>
                  </a:extLst>
                </a:gridCol>
                <a:gridCol w="987225">
                  <a:extLst>
                    <a:ext uri="{9D8B030D-6E8A-4147-A177-3AD203B41FA5}">
                      <a16:colId xmlns="" xmlns:a16="http://schemas.microsoft.com/office/drawing/2014/main" val="3993415090"/>
                    </a:ext>
                  </a:extLst>
                </a:gridCol>
                <a:gridCol w="873435">
                  <a:extLst>
                    <a:ext uri="{9D8B030D-6E8A-4147-A177-3AD203B41FA5}">
                      <a16:colId xmlns="" xmlns:a16="http://schemas.microsoft.com/office/drawing/2014/main" val="3696265317"/>
                    </a:ext>
                  </a:extLst>
                </a:gridCol>
                <a:gridCol w="839602">
                  <a:extLst>
                    <a:ext uri="{9D8B030D-6E8A-4147-A177-3AD203B41FA5}">
                      <a16:colId xmlns="" xmlns:a16="http://schemas.microsoft.com/office/drawing/2014/main" val="3687658061"/>
                    </a:ext>
                  </a:extLst>
                </a:gridCol>
                <a:gridCol w="691980">
                  <a:extLst>
                    <a:ext uri="{9D8B030D-6E8A-4147-A177-3AD203B41FA5}">
                      <a16:colId xmlns="" xmlns:a16="http://schemas.microsoft.com/office/drawing/2014/main" val="1499694325"/>
                    </a:ext>
                  </a:extLst>
                </a:gridCol>
                <a:gridCol w="590491">
                  <a:extLst>
                    <a:ext uri="{9D8B030D-6E8A-4147-A177-3AD203B41FA5}">
                      <a16:colId xmlns="" xmlns:a16="http://schemas.microsoft.com/office/drawing/2014/main" val="2270532532"/>
                    </a:ext>
                  </a:extLst>
                </a:gridCol>
              </a:tblGrid>
              <a:tr h="477202">
                <a:tc>
                  <a:txBody>
                    <a:bodyPr/>
                    <a:lstStyle/>
                    <a:p>
                      <a:pPr algn="just" fontAlgn="ctr"/>
                      <a:r>
                        <a:rPr lang="en-US" sz="1200" b="1" u="none" strike="noStrike" dirty="0">
                          <a:effectLst/>
                        </a:rPr>
                        <a:t>POND </a:t>
                      </a:r>
                      <a:r>
                        <a:rPr lang="en-US" sz="1200" b="1" u="none" strike="noStrike" dirty="0" smtClean="0">
                          <a:effectLst/>
                        </a:rPr>
                        <a:t>NAME</a:t>
                      </a:r>
                      <a:endParaRPr lang="en-US" sz="1200" b="1" i="0" u="none" strike="noStrike" dirty="0">
                        <a:solidFill>
                          <a:srgbClr val="FF0000"/>
                        </a:solidFill>
                        <a:effectLst/>
                        <a:latin typeface="Times New Roman" panose="02020603050405020304" pitchFamily="18" charset="0"/>
                      </a:endParaRPr>
                    </a:p>
                  </a:txBody>
                  <a:tcPr marL="7761" marR="7761" marT="7761" marB="0" anchor="ctr"/>
                </a:tc>
                <a:tc>
                  <a:txBody>
                    <a:bodyPr/>
                    <a:lstStyle/>
                    <a:p>
                      <a:pPr algn="l" fontAlgn="b"/>
                      <a:r>
                        <a:rPr lang="en-US" sz="1200" b="1" u="none" strike="noStrike" dirty="0">
                          <a:effectLst/>
                        </a:rPr>
                        <a:t>Jamikaeli</a:t>
                      </a:r>
                      <a:endParaRPr lang="en-US" sz="1200" b="1"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r>
                        <a:rPr lang="en-US" sz="1200" b="1" u="none" strike="noStrike" dirty="0">
                          <a:effectLst/>
                        </a:rPr>
                        <a:t>Tikondane 2</a:t>
                      </a:r>
                      <a:endParaRPr lang="en-US" sz="1200" b="1"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r>
                        <a:rPr lang="en-US" sz="1200" b="1" u="none" strike="noStrike" dirty="0">
                          <a:effectLst/>
                        </a:rPr>
                        <a:t>Tikondane 1</a:t>
                      </a:r>
                      <a:endParaRPr lang="en-US" sz="1200" b="1"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r>
                        <a:rPr lang="en-US" sz="1200" b="1" u="none" strike="noStrike" dirty="0">
                          <a:effectLst/>
                        </a:rPr>
                        <a:t>Tikondane 3</a:t>
                      </a:r>
                      <a:endParaRPr lang="en-US" sz="1200" b="1"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r>
                        <a:rPr lang="en-US" sz="1200" b="1" u="none" strike="noStrike" dirty="0">
                          <a:effectLst/>
                        </a:rPr>
                        <a:t>Chikondi 2</a:t>
                      </a:r>
                      <a:endParaRPr lang="en-US" sz="1200" b="1"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r>
                        <a:rPr lang="en-US" sz="1200" b="1" u="none" strike="noStrike" dirty="0">
                          <a:effectLst/>
                        </a:rPr>
                        <a:t>Chikondi 1</a:t>
                      </a:r>
                      <a:endParaRPr lang="en-US" sz="1200" b="1"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r>
                        <a:rPr lang="en-US" sz="1200" b="1" u="none" strike="noStrike" dirty="0">
                          <a:effectLst/>
                        </a:rPr>
                        <a:t>Jefter</a:t>
                      </a:r>
                      <a:endParaRPr lang="en-US" sz="1200" b="1" i="0" u="none" strike="noStrike" dirty="0">
                        <a:solidFill>
                          <a:srgbClr val="000000"/>
                        </a:solidFill>
                        <a:effectLst/>
                        <a:latin typeface="Calibri" panose="020F0502020204030204" pitchFamily="34" charset="0"/>
                      </a:endParaRPr>
                    </a:p>
                  </a:txBody>
                  <a:tcPr marL="7761" marR="7761" marT="7761" marB="0" anchor="b"/>
                </a:tc>
                <a:tc>
                  <a:txBody>
                    <a:bodyPr/>
                    <a:lstStyle/>
                    <a:p>
                      <a:pPr algn="l" fontAlgn="b"/>
                      <a:r>
                        <a:rPr lang="en-US" sz="1200" b="1" u="none" strike="noStrike" dirty="0">
                          <a:effectLst/>
                        </a:rPr>
                        <a:t>Ntawa</a:t>
                      </a:r>
                      <a:endParaRPr lang="en-US" sz="1200" b="1" i="0" u="none" strike="noStrike" dirty="0">
                        <a:solidFill>
                          <a:srgbClr val="000000"/>
                        </a:solidFill>
                        <a:effectLst/>
                        <a:latin typeface="Calibri" panose="020F0502020204030204" pitchFamily="34" charset="0"/>
                      </a:endParaRPr>
                    </a:p>
                  </a:txBody>
                  <a:tcPr marL="7761" marR="7761" marT="7761" marB="0" anchor="b"/>
                </a:tc>
                <a:extLst>
                  <a:ext uri="{0D108BD9-81ED-4DB2-BD59-A6C34878D82A}">
                    <a16:rowId xmlns="" xmlns:a16="http://schemas.microsoft.com/office/drawing/2014/main" val="2563468061"/>
                  </a:ext>
                </a:extLst>
              </a:tr>
              <a:tr h="477202">
                <a:tc>
                  <a:txBody>
                    <a:bodyPr/>
                    <a:lstStyle/>
                    <a:p>
                      <a:pPr algn="just" fontAlgn="ctr"/>
                      <a:r>
                        <a:rPr lang="en-US" sz="1200" b="1" u="none" strike="noStrike" dirty="0">
                          <a:effectLst/>
                        </a:rPr>
                        <a:t>Number of fish stocked </a:t>
                      </a:r>
                      <a:endParaRPr lang="en-US" sz="1200" b="1" i="0" u="none" strike="noStrike" dirty="0">
                        <a:solidFill>
                          <a:srgbClr val="002060"/>
                        </a:solidFill>
                        <a:effectLst/>
                        <a:latin typeface="Times New Roman" panose="02020603050405020304" pitchFamily="18" charset="0"/>
                      </a:endParaRPr>
                    </a:p>
                  </a:txBody>
                  <a:tcPr marL="7761" marR="7761" marT="7761" marB="0" anchor="ctr"/>
                </a:tc>
                <a:tc>
                  <a:txBody>
                    <a:bodyPr/>
                    <a:lstStyle/>
                    <a:p>
                      <a:pPr algn="ctr" fontAlgn="ctr"/>
                      <a:r>
                        <a:rPr lang="en-GB" sz="1200" u="none" strike="noStrike" dirty="0">
                          <a:effectLst/>
                        </a:rPr>
                        <a:t>1000</a:t>
                      </a:r>
                      <a:endParaRPr lang="en-US" sz="1200" b="0" i="0" u="none" strike="noStrike" dirty="0">
                        <a:solidFill>
                          <a:srgbClr val="000000"/>
                        </a:solidFill>
                        <a:effectLst/>
                        <a:latin typeface="Garamond" panose="02020404030301010803" pitchFamily="18" charset="0"/>
                      </a:endParaRPr>
                    </a:p>
                  </a:txBody>
                  <a:tcPr marL="7761" marR="7761" marT="7761" marB="0" anchor="ctr"/>
                </a:tc>
                <a:tc>
                  <a:txBody>
                    <a:bodyPr/>
                    <a:lstStyle/>
                    <a:p>
                      <a:pPr algn="ctr" fontAlgn="ctr"/>
                      <a:r>
                        <a:rPr lang="en-GB" sz="1200" u="none" strike="noStrike">
                          <a:effectLst/>
                        </a:rPr>
                        <a:t>2500</a:t>
                      </a:r>
                      <a:endParaRPr lang="en-US" sz="1200" b="0" i="0" u="none" strike="noStrike">
                        <a:solidFill>
                          <a:srgbClr val="000000"/>
                        </a:solidFill>
                        <a:effectLst/>
                        <a:latin typeface="Garamond" panose="02020404030301010803" pitchFamily="18" charset="0"/>
                      </a:endParaRPr>
                    </a:p>
                  </a:txBody>
                  <a:tcPr marL="7761" marR="7761" marT="7761" marB="0" anchor="ctr"/>
                </a:tc>
                <a:tc>
                  <a:txBody>
                    <a:bodyPr/>
                    <a:lstStyle/>
                    <a:p>
                      <a:pPr algn="ctr" fontAlgn="ctr"/>
                      <a:r>
                        <a:rPr lang="en-GB" sz="1200" u="none" strike="noStrike">
                          <a:effectLst/>
                        </a:rPr>
                        <a:t>5000</a:t>
                      </a:r>
                      <a:endParaRPr lang="en-US" sz="1200" b="0" i="0" u="none" strike="noStrike">
                        <a:solidFill>
                          <a:srgbClr val="000000"/>
                        </a:solidFill>
                        <a:effectLst/>
                        <a:latin typeface="Garamond" panose="02020404030301010803" pitchFamily="18" charset="0"/>
                      </a:endParaRPr>
                    </a:p>
                  </a:txBody>
                  <a:tcPr marL="7761" marR="7761" marT="7761" marB="0" anchor="ctr"/>
                </a:tc>
                <a:tc>
                  <a:txBody>
                    <a:bodyPr/>
                    <a:lstStyle/>
                    <a:p>
                      <a:pPr algn="ctr" fontAlgn="ctr"/>
                      <a:r>
                        <a:rPr lang="en-GB" sz="1200" u="none" strike="noStrike">
                          <a:effectLst/>
                        </a:rPr>
                        <a:t>1200</a:t>
                      </a:r>
                      <a:endParaRPr lang="en-US" sz="1200" b="0" i="0" u="none" strike="noStrike">
                        <a:solidFill>
                          <a:srgbClr val="000000"/>
                        </a:solidFill>
                        <a:effectLst/>
                        <a:latin typeface="Garamond" panose="02020404030301010803" pitchFamily="18" charset="0"/>
                      </a:endParaRPr>
                    </a:p>
                  </a:txBody>
                  <a:tcPr marL="7761" marR="7761" marT="7761" marB="0" anchor="ctr"/>
                </a:tc>
                <a:tc>
                  <a:txBody>
                    <a:bodyPr/>
                    <a:lstStyle/>
                    <a:p>
                      <a:pPr algn="ctr" fontAlgn="ctr"/>
                      <a:r>
                        <a:rPr lang="en-GB" sz="1200" u="none" strike="noStrike">
                          <a:effectLst/>
                        </a:rPr>
                        <a:t>1750</a:t>
                      </a:r>
                      <a:endParaRPr lang="en-US" sz="1200" b="0" i="0" u="none" strike="noStrike">
                        <a:solidFill>
                          <a:srgbClr val="000000"/>
                        </a:solidFill>
                        <a:effectLst/>
                        <a:latin typeface="Garamond" panose="02020404030301010803" pitchFamily="18" charset="0"/>
                      </a:endParaRPr>
                    </a:p>
                  </a:txBody>
                  <a:tcPr marL="7761" marR="7761" marT="7761" marB="0" anchor="ctr"/>
                </a:tc>
                <a:tc>
                  <a:txBody>
                    <a:bodyPr/>
                    <a:lstStyle/>
                    <a:p>
                      <a:pPr algn="ctr" fontAlgn="ctr"/>
                      <a:r>
                        <a:rPr lang="en-GB" sz="1200" u="none" strike="noStrike">
                          <a:effectLst/>
                        </a:rPr>
                        <a:t>1000</a:t>
                      </a:r>
                      <a:endParaRPr lang="en-US" sz="1200" b="0" i="0" u="none" strike="noStrike">
                        <a:solidFill>
                          <a:srgbClr val="000000"/>
                        </a:solidFill>
                        <a:effectLst/>
                        <a:latin typeface="Garamond" panose="02020404030301010803" pitchFamily="18" charset="0"/>
                      </a:endParaRPr>
                    </a:p>
                  </a:txBody>
                  <a:tcPr marL="7761" marR="7761" marT="7761" marB="0" anchor="ctr"/>
                </a:tc>
                <a:tc>
                  <a:txBody>
                    <a:bodyPr/>
                    <a:lstStyle/>
                    <a:p>
                      <a:pPr algn="ctr" fontAlgn="ctr"/>
                      <a:r>
                        <a:rPr lang="en-GB" sz="1200" u="none" strike="noStrike">
                          <a:effectLst/>
                        </a:rPr>
                        <a:t>1250</a:t>
                      </a:r>
                      <a:endParaRPr lang="en-US" sz="1200" b="0" i="0" u="none" strike="noStrike">
                        <a:solidFill>
                          <a:srgbClr val="000000"/>
                        </a:solidFill>
                        <a:effectLst/>
                        <a:latin typeface="Times New Roman" panose="02020603050405020304" pitchFamily="18" charset="0"/>
                      </a:endParaRPr>
                    </a:p>
                  </a:txBody>
                  <a:tcPr marL="7761" marR="7761" marT="7761" marB="0" anchor="ctr"/>
                </a:tc>
                <a:tc>
                  <a:txBody>
                    <a:bodyPr/>
                    <a:lstStyle/>
                    <a:p>
                      <a:pPr algn="ctr" fontAlgn="ctr"/>
                      <a:r>
                        <a:rPr lang="en-GB" sz="1200" u="none" strike="noStrike">
                          <a:effectLst/>
                        </a:rPr>
                        <a:t>3750</a:t>
                      </a:r>
                      <a:endParaRPr lang="en-US" sz="1200" b="0" i="0" u="none" strike="noStrike">
                        <a:solidFill>
                          <a:srgbClr val="000000"/>
                        </a:solidFill>
                        <a:effectLst/>
                        <a:latin typeface="Times New Roman" panose="02020603050405020304" pitchFamily="18" charset="0"/>
                      </a:endParaRPr>
                    </a:p>
                  </a:txBody>
                  <a:tcPr marL="7761" marR="7761" marT="7761" marB="0" anchor="ctr"/>
                </a:tc>
                <a:extLst>
                  <a:ext uri="{0D108BD9-81ED-4DB2-BD59-A6C34878D82A}">
                    <a16:rowId xmlns="" xmlns:a16="http://schemas.microsoft.com/office/drawing/2014/main" val="3641931354"/>
                  </a:ext>
                </a:extLst>
              </a:tr>
              <a:tr h="477202">
                <a:tc>
                  <a:txBody>
                    <a:bodyPr/>
                    <a:lstStyle/>
                    <a:p>
                      <a:pPr algn="just" fontAlgn="ctr"/>
                      <a:r>
                        <a:rPr lang="en-US" sz="1200" b="1" u="none" strike="noStrike">
                          <a:effectLst/>
                        </a:rPr>
                        <a:t>Harvest of target fish (kg)</a:t>
                      </a:r>
                      <a:endParaRPr lang="en-US" sz="1200" b="1" i="0" u="none" strike="noStrike">
                        <a:solidFill>
                          <a:srgbClr val="002060"/>
                        </a:solidFill>
                        <a:effectLst/>
                        <a:latin typeface="Times New Roman" panose="02020603050405020304" pitchFamily="18" charset="0"/>
                      </a:endParaRPr>
                    </a:p>
                  </a:txBody>
                  <a:tcPr marL="7761" marR="7761" marT="7761" marB="0" anchor="ctr"/>
                </a:tc>
                <a:tc>
                  <a:txBody>
                    <a:bodyPr/>
                    <a:lstStyle/>
                    <a:p>
                      <a:pPr algn="ctr" fontAlgn="ctr"/>
                      <a:r>
                        <a:rPr lang="en-GB" sz="1200" u="none" strike="noStrike" dirty="0">
                          <a:effectLst/>
                        </a:rPr>
                        <a:t>1.7</a:t>
                      </a:r>
                      <a:endParaRPr lang="en-US" sz="1200" b="0" i="0" u="none" strike="noStrike" dirty="0">
                        <a:solidFill>
                          <a:srgbClr val="000000"/>
                        </a:solidFill>
                        <a:effectLst/>
                        <a:latin typeface="Garamond" panose="02020404030301010803" pitchFamily="18" charset="0"/>
                      </a:endParaRPr>
                    </a:p>
                  </a:txBody>
                  <a:tcPr marL="7761" marR="7761" marT="7761" marB="0" anchor="ctr"/>
                </a:tc>
                <a:tc>
                  <a:txBody>
                    <a:bodyPr/>
                    <a:lstStyle/>
                    <a:p>
                      <a:pPr algn="ctr" fontAlgn="ctr"/>
                      <a:r>
                        <a:rPr lang="en-GB" sz="1200" u="none" strike="noStrike" dirty="0">
                          <a:effectLst/>
                        </a:rPr>
                        <a:t>11.04</a:t>
                      </a:r>
                      <a:endParaRPr lang="en-US" sz="1200" b="0" i="0" u="none" strike="noStrike" dirty="0">
                        <a:solidFill>
                          <a:srgbClr val="000000"/>
                        </a:solidFill>
                        <a:effectLst/>
                        <a:latin typeface="Garamond" panose="02020404030301010803" pitchFamily="18" charset="0"/>
                      </a:endParaRPr>
                    </a:p>
                  </a:txBody>
                  <a:tcPr marL="7761" marR="7761" marT="7761" marB="0" anchor="ctr"/>
                </a:tc>
                <a:tc>
                  <a:txBody>
                    <a:bodyPr/>
                    <a:lstStyle/>
                    <a:p>
                      <a:pPr algn="ctr" fontAlgn="ctr"/>
                      <a:r>
                        <a:rPr lang="en-GB" sz="1200" u="none" strike="noStrike" dirty="0">
                          <a:effectLst/>
                        </a:rPr>
                        <a:t>42.21</a:t>
                      </a:r>
                      <a:endParaRPr lang="en-US" sz="1200" b="0" i="0" u="none" strike="noStrike" dirty="0">
                        <a:solidFill>
                          <a:srgbClr val="000000"/>
                        </a:solidFill>
                        <a:effectLst/>
                        <a:latin typeface="Garamond" panose="02020404030301010803" pitchFamily="18" charset="0"/>
                      </a:endParaRPr>
                    </a:p>
                  </a:txBody>
                  <a:tcPr marL="7761" marR="7761" marT="7761" marB="0" anchor="ctr"/>
                </a:tc>
                <a:tc>
                  <a:txBody>
                    <a:bodyPr/>
                    <a:lstStyle/>
                    <a:p>
                      <a:pPr algn="ctr" fontAlgn="ctr"/>
                      <a:r>
                        <a:rPr lang="en-GB" sz="1200" u="none" strike="noStrike">
                          <a:effectLst/>
                        </a:rPr>
                        <a:t>44.4</a:t>
                      </a:r>
                      <a:endParaRPr lang="en-US" sz="1200" b="0" i="0" u="none" strike="noStrike">
                        <a:solidFill>
                          <a:srgbClr val="000000"/>
                        </a:solidFill>
                        <a:effectLst/>
                        <a:latin typeface="Garamond" panose="02020404030301010803" pitchFamily="18" charset="0"/>
                      </a:endParaRPr>
                    </a:p>
                  </a:txBody>
                  <a:tcPr marL="7761" marR="7761" marT="7761" marB="0" anchor="ctr"/>
                </a:tc>
                <a:tc>
                  <a:txBody>
                    <a:bodyPr/>
                    <a:lstStyle/>
                    <a:p>
                      <a:pPr algn="ctr" fontAlgn="ctr"/>
                      <a:r>
                        <a:rPr lang="en-GB" sz="1200" u="none" strike="noStrike">
                          <a:effectLst/>
                        </a:rPr>
                        <a:t>20.38</a:t>
                      </a:r>
                      <a:endParaRPr lang="en-US" sz="1200" b="0" i="0" u="none" strike="noStrike">
                        <a:solidFill>
                          <a:srgbClr val="000000"/>
                        </a:solidFill>
                        <a:effectLst/>
                        <a:latin typeface="Garamond" panose="02020404030301010803" pitchFamily="18" charset="0"/>
                      </a:endParaRPr>
                    </a:p>
                  </a:txBody>
                  <a:tcPr marL="7761" marR="7761" marT="7761" marB="0" anchor="ctr"/>
                </a:tc>
                <a:tc>
                  <a:txBody>
                    <a:bodyPr/>
                    <a:lstStyle/>
                    <a:p>
                      <a:pPr algn="ctr" fontAlgn="ctr"/>
                      <a:r>
                        <a:rPr lang="en-GB" sz="1200" u="none" strike="noStrike">
                          <a:effectLst/>
                        </a:rPr>
                        <a:t>6.09</a:t>
                      </a:r>
                      <a:endParaRPr lang="en-US" sz="1200" b="0" i="0" u="none" strike="noStrike">
                        <a:solidFill>
                          <a:srgbClr val="000000"/>
                        </a:solidFill>
                        <a:effectLst/>
                        <a:latin typeface="Garamond" panose="02020404030301010803" pitchFamily="18" charset="0"/>
                      </a:endParaRPr>
                    </a:p>
                  </a:txBody>
                  <a:tcPr marL="7761" marR="7761" marT="7761" marB="0" anchor="ctr"/>
                </a:tc>
                <a:tc>
                  <a:txBody>
                    <a:bodyPr/>
                    <a:lstStyle/>
                    <a:p>
                      <a:pPr algn="ctr" fontAlgn="ctr"/>
                      <a:r>
                        <a:rPr lang="en-GB" sz="1200" u="none" strike="noStrike">
                          <a:effectLst/>
                        </a:rPr>
                        <a:t>8</a:t>
                      </a:r>
                      <a:endParaRPr lang="en-US" sz="1200" b="0" i="0" u="none" strike="noStrike">
                        <a:solidFill>
                          <a:srgbClr val="000000"/>
                        </a:solidFill>
                        <a:effectLst/>
                        <a:latin typeface="Garamond" panose="02020404030301010803" pitchFamily="18" charset="0"/>
                      </a:endParaRPr>
                    </a:p>
                  </a:txBody>
                  <a:tcPr marL="7761" marR="7761" marT="7761" marB="0" anchor="ctr"/>
                </a:tc>
                <a:tc>
                  <a:txBody>
                    <a:bodyPr/>
                    <a:lstStyle/>
                    <a:p>
                      <a:pPr algn="ctr" fontAlgn="ctr"/>
                      <a:r>
                        <a:rPr lang="en-GB" sz="1200" u="none" strike="noStrike">
                          <a:effectLst/>
                        </a:rPr>
                        <a:t>10.5</a:t>
                      </a:r>
                      <a:endParaRPr lang="en-US" sz="1200" b="0" i="0" u="none" strike="noStrike">
                        <a:solidFill>
                          <a:srgbClr val="000000"/>
                        </a:solidFill>
                        <a:effectLst/>
                        <a:latin typeface="Garamond" panose="02020404030301010803" pitchFamily="18" charset="0"/>
                      </a:endParaRPr>
                    </a:p>
                  </a:txBody>
                  <a:tcPr marL="7761" marR="7761" marT="7761" marB="0" anchor="ctr"/>
                </a:tc>
                <a:extLst>
                  <a:ext uri="{0D108BD9-81ED-4DB2-BD59-A6C34878D82A}">
                    <a16:rowId xmlns="" xmlns:a16="http://schemas.microsoft.com/office/drawing/2014/main" val="2379691008"/>
                  </a:ext>
                </a:extLst>
              </a:tr>
              <a:tr h="477202">
                <a:tc>
                  <a:txBody>
                    <a:bodyPr/>
                    <a:lstStyle/>
                    <a:p>
                      <a:pPr algn="just" fontAlgn="ctr"/>
                      <a:r>
                        <a:rPr lang="en-US" sz="1200" b="1" u="none" strike="noStrike">
                          <a:effectLst/>
                        </a:rPr>
                        <a:t>Harvest of wild fish (kg)</a:t>
                      </a:r>
                      <a:endParaRPr lang="en-US" sz="1200" b="1" i="0" u="none" strike="noStrike">
                        <a:solidFill>
                          <a:srgbClr val="00B0F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a:effectLst/>
                        </a:rPr>
                        <a:t>3.16</a:t>
                      </a:r>
                      <a:endParaRPr lang="en-US" sz="1200" b="0" i="0" u="none" strike="noStrike">
                        <a:solidFill>
                          <a:srgbClr val="00000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a:effectLst/>
                        </a:rPr>
                        <a:t>6.28</a:t>
                      </a:r>
                      <a:endParaRPr lang="en-US" sz="1200" b="0" i="0" u="none" strike="noStrike">
                        <a:solidFill>
                          <a:srgbClr val="00000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dirty="0">
                          <a:effectLst/>
                        </a:rPr>
                        <a:t>9</a:t>
                      </a:r>
                      <a:endParaRPr lang="en-US" sz="1200" b="0" i="0" u="none" strike="noStrike" dirty="0">
                        <a:solidFill>
                          <a:srgbClr val="00000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dirty="0">
                          <a:effectLst/>
                        </a:rPr>
                        <a:t>4.3</a:t>
                      </a:r>
                      <a:endParaRPr lang="en-US" sz="1200" b="0" i="0" u="none" strike="noStrike" dirty="0">
                        <a:solidFill>
                          <a:srgbClr val="00000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a:effectLst/>
                        </a:rPr>
                        <a:t>0</a:t>
                      </a:r>
                      <a:endParaRPr lang="en-US" sz="1200" b="0" i="0" u="none" strike="noStrike">
                        <a:solidFill>
                          <a:srgbClr val="000000"/>
                        </a:solidFill>
                        <a:effectLst/>
                        <a:latin typeface="Times New Roman" panose="02020603050405020304" pitchFamily="18" charset="0"/>
                      </a:endParaRPr>
                    </a:p>
                  </a:txBody>
                  <a:tcPr marL="7761" marR="7761" marT="7761" marB="0" anchor="ctr"/>
                </a:tc>
                <a:extLst>
                  <a:ext uri="{0D108BD9-81ED-4DB2-BD59-A6C34878D82A}">
                    <a16:rowId xmlns="" xmlns:a16="http://schemas.microsoft.com/office/drawing/2014/main" val="1303370746"/>
                  </a:ext>
                </a:extLst>
              </a:tr>
              <a:tr h="710845">
                <a:tc>
                  <a:txBody>
                    <a:bodyPr/>
                    <a:lstStyle/>
                    <a:p>
                      <a:pPr algn="just" fontAlgn="ctr"/>
                      <a:r>
                        <a:rPr lang="en-US" sz="1200" b="1" u="none" strike="noStrike">
                          <a:effectLst/>
                        </a:rPr>
                        <a:t>Total biomass harvested per Pond (kg)</a:t>
                      </a:r>
                      <a:endParaRPr lang="en-US" sz="1200" b="1" i="0" u="none" strike="noStrike">
                        <a:solidFill>
                          <a:srgbClr val="00B05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a:effectLst/>
                        </a:rPr>
                        <a:t>1.7</a:t>
                      </a:r>
                      <a:endParaRPr lang="en-US" sz="1200" b="0" i="0" u="none" strike="noStrike">
                        <a:solidFill>
                          <a:srgbClr val="00000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a:effectLst/>
                        </a:rPr>
                        <a:t>14.2</a:t>
                      </a:r>
                      <a:endParaRPr lang="en-US" sz="1200" b="0" i="0" u="none" strike="noStrike">
                        <a:solidFill>
                          <a:srgbClr val="00000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a:effectLst/>
                        </a:rPr>
                        <a:t>48.49</a:t>
                      </a:r>
                      <a:endParaRPr lang="en-US" sz="1200" b="0" i="0" u="none" strike="noStrike">
                        <a:solidFill>
                          <a:srgbClr val="00000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a:effectLst/>
                        </a:rPr>
                        <a:t>53.4</a:t>
                      </a:r>
                      <a:endParaRPr lang="en-US" sz="1200" b="0" i="0" u="none" strike="noStrike">
                        <a:solidFill>
                          <a:srgbClr val="00000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dirty="0">
                          <a:effectLst/>
                        </a:rPr>
                        <a:t>24.68</a:t>
                      </a:r>
                      <a:endParaRPr lang="en-US" sz="1200" b="0" i="0" u="none" strike="noStrike" dirty="0">
                        <a:solidFill>
                          <a:srgbClr val="00000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dirty="0">
                          <a:effectLst/>
                        </a:rPr>
                        <a:t>6.09</a:t>
                      </a:r>
                      <a:endParaRPr lang="en-US" sz="1200" b="0" i="0" u="none" strike="noStrike" dirty="0">
                        <a:solidFill>
                          <a:srgbClr val="00000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dirty="0">
                          <a:effectLst/>
                        </a:rPr>
                        <a:t>8</a:t>
                      </a:r>
                      <a:endParaRPr lang="en-US" sz="1200" b="0" i="0" u="none" strike="noStrike" dirty="0">
                        <a:solidFill>
                          <a:srgbClr val="000000"/>
                        </a:solidFill>
                        <a:effectLst/>
                        <a:latin typeface="Times New Roman" panose="02020603050405020304" pitchFamily="18" charset="0"/>
                      </a:endParaRPr>
                    </a:p>
                  </a:txBody>
                  <a:tcPr marL="7761" marR="7761" marT="7761" marB="0" anchor="ctr"/>
                </a:tc>
                <a:tc>
                  <a:txBody>
                    <a:bodyPr/>
                    <a:lstStyle/>
                    <a:p>
                      <a:pPr algn="ctr" fontAlgn="ctr"/>
                      <a:r>
                        <a:rPr lang="en-US" sz="1200" u="none" strike="noStrike" dirty="0">
                          <a:effectLst/>
                        </a:rPr>
                        <a:t>10.5</a:t>
                      </a:r>
                      <a:endParaRPr lang="en-US" sz="1200" b="0" i="0" u="none" strike="noStrike" dirty="0">
                        <a:solidFill>
                          <a:srgbClr val="000000"/>
                        </a:solidFill>
                        <a:effectLst/>
                        <a:latin typeface="Times New Roman" panose="02020603050405020304" pitchFamily="18" charset="0"/>
                      </a:endParaRPr>
                    </a:p>
                  </a:txBody>
                  <a:tcPr marL="7761" marR="7761" marT="7761" marB="0" anchor="ctr"/>
                </a:tc>
                <a:extLst>
                  <a:ext uri="{0D108BD9-81ED-4DB2-BD59-A6C34878D82A}">
                    <a16:rowId xmlns="" xmlns:a16="http://schemas.microsoft.com/office/drawing/2014/main" val="3027007942"/>
                  </a:ext>
                </a:extLst>
              </a:tr>
              <a:tr h="710845">
                <a:tc>
                  <a:txBody>
                    <a:bodyPr/>
                    <a:lstStyle/>
                    <a:p>
                      <a:pPr algn="just" fontAlgn="ctr"/>
                      <a:r>
                        <a:rPr lang="en-US" sz="1200" b="1" u="none" strike="noStrike" dirty="0">
                          <a:effectLst/>
                        </a:rPr>
                        <a:t>Total biomass harvested per district (kg)</a:t>
                      </a:r>
                      <a:endParaRPr lang="en-US" sz="1200" b="1" i="0" u="none" strike="noStrike" dirty="0">
                        <a:solidFill>
                          <a:srgbClr val="00B050"/>
                        </a:solidFill>
                        <a:effectLst/>
                        <a:latin typeface="Times New Roman" panose="02020603050405020304" pitchFamily="18" charset="0"/>
                      </a:endParaRPr>
                    </a:p>
                  </a:txBody>
                  <a:tcPr marL="7761" marR="7761" marT="7761" marB="0" anchor="ctr"/>
                </a:tc>
                <a:tc gridSpan="8">
                  <a:txBody>
                    <a:bodyPr/>
                    <a:lstStyle/>
                    <a:p>
                      <a:pPr algn="just" fontAlgn="ctr"/>
                      <a:r>
                        <a:rPr lang="en-US" sz="1200" b="1" u="none" strike="noStrike" dirty="0">
                          <a:solidFill>
                            <a:srgbClr val="FF0000"/>
                          </a:solidFill>
                          <a:effectLst/>
                        </a:rPr>
                        <a:t>167.06</a:t>
                      </a:r>
                      <a:endParaRPr lang="en-US" sz="1200" b="1" i="0" u="none" strike="noStrike" dirty="0">
                        <a:solidFill>
                          <a:srgbClr val="FF0000"/>
                        </a:solidFill>
                        <a:effectLst/>
                        <a:latin typeface="Times New Roman" panose="02020603050405020304" pitchFamily="18" charset="0"/>
                      </a:endParaRPr>
                    </a:p>
                  </a:txBody>
                  <a:tcPr marL="7761" marR="7761" marT="776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669368463"/>
                  </a:ext>
                </a:extLst>
              </a:tr>
            </a:tbl>
          </a:graphicData>
        </a:graphic>
      </p:graphicFrame>
    </p:spTree>
    <p:extLst>
      <p:ext uri="{BB962C8B-B14F-4D97-AF65-F5344CB8AC3E}">
        <p14:creationId xmlns:p14="http://schemas.microsoft.com/office/powerpoint/2010/main" val="1089459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838200"/>
            <a:ext cx="8001002" cy="1205698"/>
          </a:xfrm>
        </p:spPr>
        <p:txBody>
          <a:bodyPr>
            <a:normAutofit/>
          </a:bodyPr>
          <a:lstStyle/>
          <a:p>
            <a:r>
              <a:rPr lang="en-US" b="1" dirty="0"/>
              <a:t>FISH HARVESTING</a:t>
            </a:r>
          </a:p>
        </p:txBody>
      </p:sp>
      <p:sp>
        <p:nvSpPr>
          <p:cNvPr id="3" name="Content Placeholder 2"/>
          <p:cNvSpPr>
            <a:spLocks noGrp="1"/>
          </p:cNvSpPr>
          <p:nvPr>
            <p:ph idx="1"/>
          </p:nvPr>
        </p:nvSpPr>
        <p:spPr>
          <a:xfrm>
            <a:off x="152400" y="2133600"/>
            <a:ext cx="8382001" cy="4648200"/>
          </a:xfrm>
        </p:spPr>
        <p:txBody>
          <a:bodyPr>
            <a:normAutofit/>
          </a:bodyPr>
          <a:lstStyle/>
          <a:p>
            <a:pPr lvl="0"/>
            <a:r>
              <a:rPr lang="en-US" dirty="0"/>
              <a:t>Overall results are showing that Mchinji harvested more than Nkhotakota district.</a:t>
            </a:r>
          </a:p>
          <a:p>
            <a:pPr lvl="0"/>
            <a:r>
              <a:rPr lang="en-US" dirty="0"/>
              <a:t>In Nkhotakota only four ponds out of eight were harvested. The remaining four had dried up due to high temperatures and this was considered as a complete loss.</a:t>
            </a:r>
          </a:p>
          <a:p>
            <a:pPr lvl="0"/>
            <a:r>
              <a:rPr lang="en-US" dirty="0"/>
              <a:t>Ponds in Nkhotakota are near Lake Malawi as such clubs in these areas showed less commitment in managing their ponds since the lake acts like an alternative source of livelihood.</a:t>
            </a:r>
          </a:p>
          <a:p>
            <a:pPr lvl="0"/>
            <a:r>
              <a:rPr lang="en-US" dirty="0"/>
              <a:t>Unlike Nkhotakota, clubs in Mchinji are more organized when it comes to pond management and feeding.</a:t>
            </a:r>
          </a:p>
          <a:p>
            <a:pPr lvl="0"/>
            <a:r>
              <a:rPr lang="en-US" dirty="0" smtClean="0"/>
              <a:t>Productivity of </a:t>
            </a:r>
            <a:r>
              <a:rPr lang="en-US" i="1" dirty="0" smtClean="0"/>
              <a:t>Oreochromis karongae </a:t>
            </a:r>
            <a:r>
              <a:rPr lang="en-US" dirty="0" smtClean="0"/>
              <a:t>was relatively low due </a:t>
            </a:r>
            <a:r>
              <a:rPr lang="en-US" dirty="0"/>
              <a:t>to problems in water quality since it grows well in waters of high quality.</a:t>
            </a:r>
          </a:p>
          <a:p>
            <a:pPr marL="0" lv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6477000" y="-140978"/>
            <a:ext cx="835224" cy="920576"/>
          </a:xfrm>
          <a:prstGeom prst="rect">
            <a:avLst/>
          </a:prstGeom>
        </p:spPr>
      </p:pic>
      <p:pic>
        <p:nvPicPr>
          <p:cNvPr id="6" name="Picture 5" descr="http://www.emb.fraunhofer.de/content/dam/emb/emb_190x52.gif"/>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4332702" y="111774"/>
            <a:ext cx="1814195" cy="496570"/>
          </a:xfrm>
          <a:prstGeom prst="rect">
            <a:avLst/>
          </a:prstGeom>
        </p:spPr>
      </p:pic>
      <p:pic>
        <p:nvPicPr>
          <p:cNvPr id="7" name="Picture 6"/>
          <p:cNvPicPr>
            <a:picLocks noChangeAspect="1"/>
          </p:cNvPicPr>
          <p:nvPr/>
        </p:nvPicPr>
        <p:blipFill>
          <a:blip r:embed="rId4"/>
          <a:stretch>
            <a:fillRect/>
          </a:stretch>
        </p:blipFill>
        <p:spPr>
          <a:xfrm>
            <a:off x="152400" y="76200"/>
            <a:ext cx="1036410" cy="621846"/>
          </a:xfrm>
          <a:prstGeom prst="rect">
            <a:avLst/>
          </a:prstGeom>
        </p:spPr>
      </p:pic>
      <p:pic>
        <p:nvPicPr>
          <p:cNvPr id="8" name="Picture 7"/>
          <p:cNvPicPr>
            <a:picLocks noChangeAspect="1"/>
          </p:cNvPicPr>
          <p:nvPr/>
        </p:nvPicPr>
        <p:blipFill>
          <a:blip r:embed="rId5"/>
          <a:stretch>
            <a:fillRect/>
          </a:stretch>
        </p:blipFill>
        <p:spPr>
          <a:xfrm>
            <a:off x="7848600" y="8670"/>
            <a:ext cx="914506" cy="941941"/>
          </a:xfrm>
          <a:prstGeom prst="rect">
            <a:avLst/>
          </a:prstGeom>
        </p:spPr>
      </p:pic>
    </p:spTree>
    <p:extLst>
      <p:ext uri="{BB962C8B-B14F-4D97-AF65-F5344CB8AC3E}">
        <p14:creationId xmlns:p14="http://schemas.microsoft.com/office/powerpoint/2010/main" val="98558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0" y="18288"/>
            <a:ext cx="9066370" cy="6763512"/>
          </a:xfrm>
          <a:prstGeom prst="rect">
            <a:avLst/>
          </a:prstGeom>
        </p:spPr>
      </p:pic>
      <p:sp>
        <p:nvSpPr>
          <p:cNvPr id="2" name="Title 1"/>
          <p:cNvSpPr>
            <a:spLocks noGrp="1"/>
          </p:cNvSpPr>
          <p:nvPr>
            <p:ph type="title"/>
          </p:nvPr>
        </p:nvSpPr>
        <p:spPr>
          <a:xfrm>
            <a:off x="533401" y="838200"/>
            <a:ext cx="8001002" cy="1205698"/>
          </a:xfrm>
        </p:spPr>
        <p:txBody>
          <a:bodyPr>
            <a:normAutofit/>
          </a:bodyPr>
          <a:lstStyle/>
          <a:p>
            <a:pPr algn="ctr"/>
            <a:r>
              <a:rPr lang="en-US" b="1" dirty="0" smtClean="0">
                <a:solidFill>
                  <a:srgbClr val="FF0000"/>
                </a:solidFill>
              </a:rPr>
              <a:t>END OF PRESENTATION!!!!!</a:t>
            </a:r>
            <a:endParaRPr lang="en-US" b="1" dirty="0">
              <a:solidFill>
                <a:srgbClr val="FF0000"/>
              </a:solidFill>
            </a:endParaRPr>
          </a:p>
        </p:txBody>
      </p:sp>
      <p:sp>
        <p:nvSpPr>
          <p:cNvPr id="3" name="Content Placeholder 2"/>
          <p:cNvSpPr>
            <a:spLocks noGrp="1"/>
          </p:cNvSpPr>
          <p:nvPr>
            <p:ph idx="1"/>
          </p:nvPr>
        </p:nvSpPr>
        <p:spPr>
          <a:xfrm>
            <a:off x="77630" y="2133600"/>
            <a:ext cx="8382001" cy="4648200"/>
          </a:xfrm>
        </p:spPr>
        <p:txBody>
          <a:bodyPr>
            <a:normAutofit/>
          </a:bodyPr>
          <a:lstStyle/>
          <a:p>
            <a:pPr marL="0" lvl="0" indent="0">
              <a:buNone/>
            </a:pPr>
            <a:endParaRPr lang="en-US" dirty="0"/>
          </a:p>
          <a:p>
            <a:pPr marL="0" lvl="0" indent="0">
              <a:buNone/>
            </a:pPr>
            <a:endParaRPr lang="en-US" dirty="0"/>
          </a:p>
          <a:p>
            <a:pPr algn="ctr"/>
            <a:r>
              <a:rPr lang="en-US" dirty="0" smtClean="0">
                <a:solidFill>
                  <a:srgbClr val="FF0000"/>
                </a:solidFill>
              </a:rPr>
              <a:t>THANK YOU</a:t>
            </a:r>
            <a:endParaRPr lang="en-US" dirty="0">
              <a:solidFill>
                <a:srgbClr val="FF0000"/>
              </a:solidFill>
            </a:endParaRPr>
          </a:p>
        </p:txBody>
      </p:sp>
      <p:pic>
        <p:nvPicPr>
          <p:cNvPr id="5" name="Picture 4"/>
          <p:cNvPicPr>
            <a:picLocks noChangeAspect="1"/>
          </p:cNvPicPr>
          <p:nvPr/>
        </p:nvPicPr>
        <p:blipFill>
          <a:blip r:embed="rId3"/>
          <a:stretch>
            <a:fillRect/>
          </a:stretch>
        </p:blipFill>
        <p:spPr>
          <a:xfrm>
            <a:off x="6477000" y="-140978"/>
            <a:ext cx="835224" cy="920576"/>
          </a:xfrm>
          <a:prstGeom prst="rect">
            <a:avLst/>
          </a:prstGeom>
        </p:spPr>
      </p:pic>
      <p:pic>
        <p:nvPicPr>
          <p:cNvPr id="6" name="Picture 5" descr="http://www.emb.fraunhofer.de/content/dam/emb/emb_190x52.gif"/>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4332702" y="111774"/>
            <a:ext cx="1814195" cy="496570"/>
          </a:xfrm>
          <a:prstGeom prst="rect">
            <a:avLst/>
          </a:prstGeom>
        </p:spPr>
      </p:pic>
      <p:pic>
        <p:nvPicPr>
          <p:cNvPr id="7" name="Picture 6"/>
          <p:cNvPicPr>
            <a:picLocks noChangeAspect="1"/>
          </p:cNvPicPr>
          <p:nvPr/>
        </p:nvPicPr>
        <p:blipFill>
          <a:blip r:embed="rId5"/>
          <a:stretch>
            <a:fillRect/>
          </a:stretch>
        </p:blipFill>
        <p:spPr>
          <a:xfrm>
            <a:off x="152400" y="76200"/>
            <a:ext cx="1036410" cy="621846"/>
          </a:xfrm>
          <a:prstGeom prst="rect">
            <a:avLst/>
          </a:prstGeom>
        </p:spPr>
      </p:pic>
      <p:pic>
        <p:nvPicPr>
          <p:cNvPr id="8" name="Picture 7"/>
          <p:cNvPicPr>
            <a:picLocks noChangeAspect="1"/>
          </p:cNvPicPr>
          <p:nvPr/>
        </p:nvPicPr>
        <p:blipFill>
          <a:blip r:embed="rId6"/>
          <a:stretch>
            <a:fillRect/>
          </a:stretch>
        </p:blipFill>
        <p:spPr>
          <a:xfrm>
            <a:off x="7848600" y="8670"/>
            <a:ext cx="914506" cy="941941"/>
          </a:xfrm>
          <a:prstGeom prst="rect">
            <a:avLst/>
          </a:prstGeom>
        </p:spPr>
      </p:pic>
    </p:spTree>
    <p:extLst>
      <p:ext uri="{BB962C8B-B14F-4D97-AF65-F5344CB8AC3E}">
        <p14:creationId xmlns:p14="http://schemas.microsoft.com/office/powerpoint/2010/main" val="268971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47410"/>
            <a:ext cx="7010400" cy="1074187"/>
          </a:xfrm>
        </p:spPr>
        <p:txBody>
          <a:bodyPr>
            <a:normAutofit fontScale="90000"/>
          </a:bodyPr>
          <a:lstStyle/>
          <a:p>
            <a:r>
              <a:rPr lang="en-US" b="1" dirty="0"/>
              <a:t>FARMER CONSULTATION AND POND INSPECTION</a:t>
            </a:r>
          </a:p>
        </p:txBody>
      </p:sp>
      <p:sp>
        <p:nvSpPr>
          <p:cNvPr id="3" name="Content Placeholder 2"/>
          <p:cNvSpPr>
            <a:spLocks noGrp="1"/>
          </p:cNvSpPr>
          <p:nvPr>
            <p:ph idx="1"/>
          </p:nvPr>
        </p:nvSpPr>
        <p:spPr>
          <a:xfrm>
            <a:off x="838200" y="2133600"/>
            <a:ext cx="7696201" cy="4495800"/>
          </a:xfrm>
        </p:spPr>
        <p:txBody>
          <a:bodyPr>
            <a:normAutofit lnSpcReduction="10000"/>
          </a:bodyPr>
          <a:lstStyle/>
          <a:p>
            <a:r>
              <a:rPr lang="en-US" dirty="0"/>
              <a:t>Farmer consultation meetings were conducted on 1</a:t>
            </a:r>
            <a:r>
              <a:rPr lang="en-US" baseline="30000" dirty="0"/>
              <a:t>st</a:t>
            </a:r>
            <a:r>
              <a:rPr lang="en-US" dirty="0"/>
              <a:t> and 2</a:t>
            </a:r>
            <a:r>
              <a:rPr lang="en-US" baseline="30000" dirty="0"/>
              <a:t>nd</a:t>
            </a:r>
            <a:r>
              <a:rPr lang="en-US" dirty="0"/>
              <a:t> May 2017 in Nkhotakota and Mchinji districts.</a:t>
            </a:r>
          </a:p>
          <a:p>
            <a:r>
              <a:rPr lang="en-US" dirty="0"/>
              <a:t>The objectives of the trips were to:</a:t>
            </a:r>
          </a:p>
          <a:p>
            <a:r>
              <a:rPr lang="en-US" dirty="0"/>
              <a:t>1. </a:t>
            </a:r>
            <a:r>
              <a:rPr lang="en-GB" dirty="0"/>
              <a:t>Consult farmers about different vegetable varieties they would </a:t>
            </a:r>
            <a:r>
              <a:rPr lang="en-GB" dirty="0" smtClean="0"/>
              <a:t>have liked </a:t>
            </a:r>
            <a:r>
              <a:rPr lang="en-GB" dirty="0"/>
              <a:t>to integrate with fish farming</a:t>
            </a:r>
            <a:endParaRPr lang="en-US" dirty="0"/>
          </a:p>
          <a:p>
            <a:r>
              <a:rPr lang="en-US" dirty="0"/>
              <a:t>2. </a:t>
            </a:r>
            <a:r>
              <a:rPr lang="en-GB" dirty="0"/>
              <a:t>Inspect ponds that </a:t>
            </a:r>
            <a:r>
              <a:rPr lang="en-GB" dirty="0" smtClean="0"/>
              <a:t>were </a:t>
            </a:r>
            <a:r>
              <a:rPr lang="en-GB" dirty="0"/>
              <a:t>non stocked in order to find out the total number of fingerlings required to stock the ponds in the project site.</a:t>
            </a:r>
            <a:endParaRPr lang="en-US" dirty="0"/>
          </a:p>
          <a:p>
            <a:pPr marL="0" indent="0">
              <a:buNone/>
            </a:pPr>
            <a:r>
              <a:rPr lang="en-US" b="1" dirty="0"/>
              <a:t>RESULTS</a:t>
            </a:r>
          </a:p>
          <a:p>
            <a:r>
              <a:rPr lang="en-US" dirty="0"/>
              <a:t>Rape, Mustard, Amaranths, Chinese Cabbage, Pumpkin leaf vegetables were some of the vegetable varieties that were recommended by farmers.</a:t>
            </a:r>
          </a:p>
          <a:p>
            <a:r>
              <a:rPr lang="en-US" dirty="0"/>
              <a:t>Six ponds belonging to Chikondi Fish Club, Tikondane Fish Club and Ntawa Fish Club were non stocked in Mchinji.</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7543800" y="-3833"/>
            <a:ext cx="1219306" cy="1255885"/>
          </a:xfrm>
          <a:prstGeom prst="rect">
            <a:avLst/>
          </a:prstGeom>
        </p:spPr>
      </p:pic>
      <p:pic>
        <p:nvPicPr>
          <p:cNvPr id="6" name="Picture 5"/>
          <p:cNvPicPr>
            <a:picLocks noChangeAspect="1"/>
          </p:cNvPicPr>
          <p:nvPr/>
        </p:nvPicPr>
        <p:blipFill>
          <a:blip r:embed="rId3"/>
          <a:stretch>
            <a:fillRect/>
          </a:stretch>
        </p:blipFill>
        <p:spPr>
          <a:xfrm>
            <a:off x="152400" y="76200"/>
            <a:ext cx="1036410" cy="621846"/>
          </a:xfrm>
          <a:prstGeom prst="rect">
            <a:avLst/>
          </a:prstGeom>
        </p:spPr>
      </p:pic>
      <p:pic>
        <p:nvPicPr>
          <p:cNvPr id="7" name="Picture 6" descr="http://www.emb.fraunhofer.de/content/dam/emb/emb_190x52.gif"/>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140312" y="138838"/>
            <a:ext cx="1814195" cy="496570"/>
          </a:xfrm>
          <a:prstGeom prst="rect">
            <a:avLst/>
          </a:prstGeom>
        </p:spPr>
      </p:pic>
      <p:pic>
        <p:nvPicPr>
          <p:cNvPr id="8" name="Picture 7"/>
          <p:cNvPicPr>
            <a:picLocks noChangeAspect="1"/>
          </p:cNvPicPr>
          <p:nvPr/>
        </p:nvPicPr>
        <p:blipFill>
          <a:blip r:embed="rId5"/>
          <a:stretch>
            <a:fillRect/>
          </a:stretch>
        </p:blipFill>
        <p:spPr>
          <a:xfrm>
            <a:off x="5239800" y="-73165"/>
            <a:ext cx="835224" cy="920576"/>
          </a:xfrm>
          <a:prstGeom prst="rect">
            <a:avLst/>
          </a:prstGeom>
        </p:spPr>
      </p:pic>
    </p:spTree>
    <p:extLst>
      <p:ext uri="{BB962C8B-B14F-4D97-AF65-F5344CB8AC3E}">
        <p14:creationId xmlns:p14="http://schemas.microsoft.com/office/powerpoint/2010/main" val="3208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93427"/>
            <a:ext cx="7239000" cy="430573"/>
          </a:xfrm>
        </p:spPr>
        <p:txBody>
          <a:bodyPr>
            <a:normAutofit fontScale="90000"/>
          </a:bodyPr>
          <a:lstStyle/>
          <a:p>
            <a:r>
              <a:rPr lang="en-US" b="1" dirty="0"/>
              <a:t>FARMER CONSULTATION CONT…</a:t>
            </a:r>
          </a:p>
        </p:txBody>
      </p:sp>
      <p:sp>
        <p:nvSpPr>
          <p:cNvPr id="3" name="Content Placeholder 2"/>
          <p:cNvSpPr>
            <a:spLocks noGrp="1"/>
          </p:cNvSpPr>
          <p:nvPr>
            <p:ph idx="1"/>
          </p:nvPr>
        </p:nvSpPr>
        <p:spPr>
          <a:xfrm>
            <a:off x="457200" y="1618622"/>
            <a:ext cx="8686800" cy="5239378"/>
          </a:xfrm>
        </p:spPr>
        <p:txBody>
          <a:bodyPr>
            <a:normAutofit/>
          </a:bodyPr>
          <a:lstStyle/>
          <a:p>
            <a:r>
              <a:rPr lang="en-US" dirty="0"/>
              <a:t>In addition to the 6 ponds, two individual farmers reported to have non stocked ponds in Mchinji.</a:t>
            </a:r>
          </a:p>
          <a:p>
            <a:r>
              <a:rPr lang="en-US" dirty="0"/>
              <a:t>A total of 16 ponds were non stocked in Nkhotakota belonging to 9 fish clubs in the district. </a:t>
            </a:r>
          </a:p>
          <a:p>
            <a:r>
              <a:rPr lang="en-US" dirty="0"/>
              <a:t>It was established during this trip that  clubs were not practicing Fish and Vegetables integration.</a:t>
            </a:r>
          </a:p>
          <a:p>
            <a:endParaRPr lang="en-US" dirty="0"/>
          </a:p>
          <a:p>
            <a:pPr lvl="0">
              <a:buFont typeface="+mj-lt"/>
              <a:buAutoNum type="arabicPeriod"/>
            </a:pPr>
            <a:endParaRPr lang="en-US" dirty="0"/>
          </a:p>
        </p:txBody>
      </p:sp>
      <p:pic>
        <p:nvPicPr>
          <p:cNvPr id="4" name="Picture 2" descr="ScreenHunter_9"/>
          <p:cNvPicPr>
            <a:picLocks noChangeAspect="1" noChangeArrowheads="1"/>
          </p:cNvPicPr>
          <p:nvPr/>
        </p:nvPicPr>
        <p:blipFill>
          <a:blip r:embed="rId2" cstate="print">
            <a:clrChange>
              <a:clrFrom>
                <a:srgbClr val="DDE4D9"/>
              </a:clrFrom>
              <a:clrTo>
                <a:srgbClr val="DDE4D9">
                  <a:alpha val="0"/>
                </a:srgbClr>
              </a:clrTo>
            </a:clrChange>
            <a:lum bright="14000"/>
          </a:blip>
          <a:srcRect/>
          <a:stretch>
            <a:fillRect/>
          </a:stretch>
        </p:blipFill>
        <p:spPr bwMode="auto">
          <a:xfrm>
            <a:off x="7740352" y="172851"/>
            <a:ext cx="1220625" cy="1255885"/>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6478551" y="172851"/>
            <a:ext cx="835224" cy="920576"/>
          </a:xfrm>
          <a:prstGeom prst="rect">
            <a:avLst/>
          </a:prstGeom>
        </p:spPr>
      </p:pic>
      <p:pic>
        <p:nvPicPr>
          <p:cNvPr id="6" name="Picture 5"/>
          <p:cNvPicPr>
            <a:picLocks noChangeAspect="1"/>
          </p:cNvPicPr>
          <p:nvPr/>
        </p:nvPicPr>
        <p:blipFill>
          <a:blip r:embed="rId4"/>
          <a:stretch>
            <a:fillRect/>
          </a:stretch>
        </p:blipFill>
        <p:spPr>
          <a:xfrm>
            <a:off x="3400228" y="133224"/>
            <a:ext cx="1810669" cy="499915"/>
          </a:xfrm>
          <a:prstGeom prst="rect">
            <a:avLst/>
          </a:prstGeom>
        </p:spPr>
      </p:pic>
      <p:pic>
        <p:nvPicPr>
          <p:cNvPr id="7" name="Picture 6"/>
          <p:cNvPicPr>
            <a:picLocks noChangeAspect="1"/>
          </p:cNvPicPr>
          <p:nvPr/>
        </p:nvPicPr>
        <p:blipFill>
          <a:blip r:embed="rId5"/>
          <a:stretch>
            <a:fillRect/>
          </a:stretch>
        </p:blipFill>
        <p:spPr>
          <a:xfrm>
            <a:off x="152400" y="76200"/>
            <a:ext cx="1036410" cy="621846"/>
          </a:xfrm>
          <a:prstGeom prst="rect">
            <a:avLst/>
          </a:prstGeom>
        </p:spPr>
      </p:pic>
      <p:pic>
        <p:nvPicPr>
          <p:cNvPr id="8" name="Picture 7" descr="C:\Users\N I P\Desktop\Ich-LIEBE-FISCH\PICS\KK &amp; Mc 1.05.2017\DSC00021.JPG">
            <a:extLst>
              <a:ext uri="{FF2B5EF4-FFF2-40B4-BE49-F238E27FC236}">
                <a16:creationId xmlns="" xmlns:a16="http://schemas.microsoft.com/office/drawing/2014/main" id="{C3C02631-F994-4998-A6ED-65F2133B02D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581400"/>
            <a:ext cx="4897401" cy="3124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810" y="1026422"/>
            <a:ext cx="7345591" cy="967181"/>
          </a:xfrm>
        </p:spPr>
        <p:txBody>
          <a:bodyPr>
            <a:normAutofit fontScale="90000"/>
          </a:bodyPr>
          <a:lstStyle/>
          <a:p>
            <a:r>
              <a:rPr lang="en-US" b="1" dirty="0"/>
              <a:t>Integrated Agriculture-Aquaculture and Grow out Management Training</a:t>
            </a:r>
          </a:p>
        </p:txBody>
      </p:sp>
      <p:sp>
        <p:nvSpPr>
          <p:cNvPr id="3" name="Content Placeholder 2"/>
          <p:cNvSpPr>
            <a:spLocks noGrp="1"/>
          </p:cNvSpPr>
          <p:nvPr>
            <p:ph idx="1"/>
          </p:nvPr>
        </p:nvSpPr>
        <p:spPr>
          <a:xfrm>
            <a:off x="533400" y="2133600"/>
            <a:ext cx="8610600" cy="4724400"/>
          </a:xfrm>
        </p:spPr>
        <p:txBody>
          <a:bodyPr>
            <a:normAutofit/>
          </a:bodyPr>
          <a:lstStyle/>
          <a:p>
            <a:r>
              <a:rPr lang="en-US" dirty="0"/>
              <a:t>IAA training was conducted from 8</a:t>
            </a:r>
            <a:r>
              <a:rPr lang="en-US" baseline="30000" dirty="0"/>
              <a:t>th</a:t>
            </a:r>
            <a:r>
              <a:rPr lang="en-US" dirty="0"/>
              <a:t> : 11</a:t>
            </a:r>
            <a:r>
              <a:rPr lang="en-US" baseline="30000" dirty="0"/>
              <a:t>th</a:t>
            </a:r>
            <a:r>
              <a:rPr lang="en-US" dirty="0"/>
              <a:t> May 2017 in Nkhotakota and Mchinji Districts.</a:t>
            </a:r>
          </a:p>
          <a:p>
            <a:r>
              <a:rPr lang="en-US" dirty="0"/>
              <a:t>The Main objective of the training was to equip fish farmers with knowledge intense IAA technology and pond management.</a:t>
            </a:r>
          </a:p>
          <a:p>
            <a:r>
              <a:rPr lang="en-US" b="1" dirty="0"/>
              <a:t>RESULTS</a:t>
            </a:r>
          </a:p>
          <a:p>
            <a:r>
              <a:rPr lang="en-US" dirty="0"/>
              <a:t>145 fish farmers from 11 fish clubs and  5 non fish farmers (Nkhotakota pottery) were trained in Nkhotakota.</a:t>
            </a:r>
          </a:p>
          <a:p>
            <a:r>
              <a:rPr lang="en-US" dirty="0"/>
              <a:t>140 fish farmers from 4 fish clubs were trained in Mchinji.</a:t>
            </a:r>
          </a:p>
          <a:p>
            <a:r>
              <a:rPr lang="en-US" dirty="0"/>
              <a:t>The training was successful as it met all its objectives which included describing the synergetic linkages among arable crops, vegetables, livestock and fish farming, discussing the vegetable – fish IAA design under study, equipping fish farmers with attitude, skills and knowledge in general pond management.</a:t>
            </a:r>
          </a:p>
          <a:p>
            <a:endParaRPr lang="en-US" b="1" dirty="0"/>
          </a:p>
          <a:p>
            <a:endParaRPr lang="en-US" dirty="0"/>
          </a:p>
          <a:p>
            <a:pPr marL="914400" lvl="2" indent="0">
              <a:buNone/>
            </a:pPr>
            <a:endParaRPr lang="en-US" dirty="0"/>
          </a:p>
          <a:p>
            <a:pPr lvl="2"/>
            <a:endParaRPr lang="en-US" dirty="0"/>
          </a:p>
          <a:p>
            <a:pPr marL="0" indent="0">
              <a:buNone/>
            </a:pPr>
            <a:endParaRPr lang="en-US" dirty="0"/>
          </a:p>
        </p:txBody>
      </p:sp>
      <p:pic>
        <p:nvPicPr>
          <p:cNvPr id="4" name="Picture 2" descr="ScreenHunter_9"/>
          <p:cNvPicPr>
            <a:picLocks noChangeAspect="1" noChangeArrowheads="1"/>
          </p:cNvPicPr>
          <p:nvPr/>
        </p:nvPicPr>
        <p:blipFill>
          <a:blip r:embed="rId2" cstate="print">
            <a:clrChange>
              <a:clrFrom>
                <a:srgbClr val="DDE4D9"/>
              </a:clrFrom>
              <a:clrTo>
                <a:srgbClr val="DDE4D9">
                  <a:alpha val="0"/>
                </a:srgbClr>
              </a:clrTo>
            </a:clrChange>
            <a:lum bright="14000"/>
          </a:blip>
          <a:srcRect/>
          <a:stretch>
            <a:fillRect/>
          </a:stretch>
        </p:blipFill>
        <p:spPr bwMode="auto">
          <a:xfrm>
            <a:off x="7596336" y="154"/>
            <a:ext cx="1220625" cy="1255885"/>
          </a:xfrm>
          <a:prstGeom prst="rect">
            <a:avLst/>
          </a:prstGeom>
          <a:noFill/>
          <a:ln w="9525">
            <a:noFill/>
            <a:miter lim="800000"/>
            <a:headEnd/>
            <a:tailEnd/>
          </a:ln>
        </p:spPr>
      </p:pic>
      <p:pic>
        <p:nvPicPr>
          <p:cNvPr id="5" name="Grafik 2"/>
          <p:cNvPicPr/>
          <p:nvPr/>
        </p:nvPicPr>
        <p:blipFill>
          <a:blip r:embed="rId3"/>
          <a:stretch>
            <a:fillRect/>
          </a:stretch>
        </p:blipFill>
        <p:spPr>
          <a:xfrm>
            <a:off x="6437046" y="103133"/>
            <a:ext cx="830580" cy="923290"/>
          </a:xfrm>
          <a:prstGeom prst="rect">
            <a:avLst/>
          </a:prstGeom>
        </p:spPr>
      </p:pic>
      <p:pic>
        <p:nvPicPr>
          <p:cNvPr id="6" name="Picture 5" descr="http://www.emb.fraunhofer.de/content/dam/emb/emb_190x52.gif"/>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3657600" y="194602"/>
            <a:ext cx="1814195" cy="496570"/>
          </a:xfrm>
          <a:prstGeom prst="rect">
            <a:avLst/>
          </a:prstGeom>
        </p:spPr>
      </p:pic>
      <p:pic>
        <p:nvPicPr>
          <p:cNvPr id="7" name="Picture 6"/>
          <p:cNvPicPr>
            <a:picLocks noChangeAspect="1"/>
          </p:cNvPicPr>
          <p:nvPr/>
        </p:nvPicPr>
        <p:blipFill>
          <a:blip r:embed="rId5"/>
          <a:stretch>
            <a:fillRect/>
          </a:stretch>
        </p:blipFill>
        <p:spPr>
          <a:xfrm>
            <a:off x="152400" y="76200"/>
            <a:ext cx="1036410" cy="6218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810" y="838200"/>
            <a:ext cx="7345591" cy="1287516"/>
          </a:xfrm>
        </p:spPr>
        <p:txBody>
          <a:bodyPr/>
          <a:lstStyle/>
          <a:p>
            <a:r>
              <a:rPr lang="en-US" b="1" dirty="0"/>
              <a:t>FISH STOCKING AND FEED FORMULATION</a:t>
            </a:r>
          </a:p>
        </p:txBody>
      </p:sp>
      <p:sp>
        <p:nvSpPr>
          <p:cNvPr id="3" name="Content Placeholder 2"/>
          <p:cNvSpPr>
            <a:spLocks noGrp="1"/>
          </p:cNvSpPr>
          <p:nvPr>
            <p:ph idx="1"/>
          </p:nvPr>
        </p:nvSpPr>
        <p:spPr>
          <a:xfrm>
            <a:off x="914400" y="2265870"/>
            <a:ext cx="8229600" cy="4439730"/>
          </a:xfrm>
        </p:spPr>
        <p:txBody>
          <a:bodyPr/>
          <a:lstStyle/>
          <a:p>
            <a:r>
              <a:rPr lang="en-US" dirty="0"/>
              <a:t>A total of </a:t>
            </a:r>
            <a:r>
              <a:rPr lang="en-US" b="1" dirty="0"/>
              <a:t>26,515 </a:t>
            </a:r>
            <a:r>
              <a:rPr lang="en-US" dirty="0"/>
              <a:t>fingerlings with average size of 10g were distributed to 7 Fish Clubs in Nkhotakota and 3 Fish Clubs and 2 individual farmers in Mchinji.</a:t>
            </a:r>
          </a:p>
          <a:p>
            <a:r>
              <a:rPr lang="en-US" dirty="0"/>
              <a:t>Scarcity of </a:t>
            </a:r>
            <a:r>
              <a:rPr lang="en-US" i="1" dirty="0"/>
              <a:t>Oreochromis karongae (4 ponds)</a:t>
            </a:r>
            <a:r>
              <a:rPr lang="en-US" dirty="0"/>
              <a:t> fingerlings forced project team to stock more ponds with </a:t>
            </a:r>
            <a:r>
              <a:rPr lang="en-US" i="1" dirty="0"/>
              <a:t>Oreochromis shiranus (12 ponds).</a:t>
            </a:r>
          </a:p>
          <a:p>
            <a:r>
              <a:rPr lang="en-US" dirty="0"/>
              <a:t>Four vegetable varieties; Amaranths, Chinese cabbage, Pumpkin leaf vegetables and Rape were distributed to the farmers.</a:t>
            </a:r>
          </a:p>
          <a:p>
            <a:pPr marL="0" indent="0">
              <a:buNone/>
            </a:pPr>
            <a:endParaRPr lang="en-US" i="1" dirty="0"/>
          </a:p>
          <a:p>
            <a:endParaRPr lang="en-US" dirty="0"/>
          </a:p>
        </p:txBody>
      </p:sp>
      <p:pic>
        <p:nvPicPr>
          <p:cNvPr id="4" name="Picture 3"/>
          <p:cNvPicPr>
            <a:picLocks noChangeAspect="1"/>
          </p:cNvPicPr>
          <p:nvPr/>
        </p:nvPicPr>
        <p:blipFill>
          <a:blip r:embed="rId2"/>
          <a:stretch>
            <a:fillRect/>
          </a:stretch>
        </p:blipFill>
        <p:spPr>
          <a:xfrm>
            <a:off x="6479870" y="76200"/>
            <a:ext cx="835224" cy="920576"/>
          </a:xfrm>
          <a:prstGeom prst="rect">
            <a:avLst/>
          </a:prstGeom>
        </p:spPr>
      </p:pic>
      <p:pic>
        <p:nvPicPr>
          <p:cNvPr id="5" name="Picture 4" descr="http://www.emb.fraunhofer.de/content/dam/emb/emb_190x52.gif"/>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739805" y="193593"/>
            <a:ext cx="1814195" cy="496570"/>
          </a:xfrm>
          <a:prstGeom prst="rect">
            <a:avLst/>
          </a:prstGeom>
        </p:spPr>
      </p:pic>
      <p:pic>
        <p:nvPicPr>
          <p:cNvPr id="6" name="Picture 5"/>
          <p:cNvPicPr>
            <a:picLocks noChangeAspect="1"/>
          </p:cNvPicPr>
          <p:nvPr/>
        </p:nvPicPr>
        <p:blipFill>
          <a:blip r:embed="rId4"/>
          <a:stretch>
            <a:fillRect/>
          </a:stretch>
        </p:blipFill>
        <p:spPr>
          <a:xfrm>
            <a:off x="152400" y="76200"/>
            <a:ext cx="1036410" cy="621846"/>
          </a:xfrm>
          <a:prstGeom prst="rect">
            <a:avLst/>
          </a:prstGeom>
        </p:spPr>
      </p:pic>
      <p:pic>
        <p:nvPicPr>
          <p:cNvPr id="7" name="Picture 6"/>
          <p:cNvPicPr>
            <a:picLocks noChangeAspect="1"/>
          </p:cNvPicPr>
          <p:nvPr/>
        </p:nvPicPr>
        <p:blipFill>
          <a:blip r:embed="rId5"/>
          <a:stretch>
            <a:fillRect/>
          </a:stretch>
        </p:blipFill>
        <p:spPr>
          <a:xfrm>
            <a:off x="7543800" y="8670"/>
            <a:ext cx="1219306" cy="1255885"/>
          </a:xfrm>
          <a:prstGeom prst="rect">
            <a:avLst/>
          </a:prstGeom>
        </p:spPr>
      </p:pic>
    </p:spTree>
    <p:extLst>
      <p:ext uri="{BB962C8B-B14F-4D97-AF65-F5344CB8AC3E}">
        <p14:creationId xmlns:p14="http://schemas.microsoft.com/office/powerpoint/2010/main" val="310929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911406"/>
            <a:ext cx="7467600" cy="1145994"/>
          </a:xfrm>
        </p:spPr>
        <p:txBody>
          <a:bodyPr>
            <a:normAutofit fontScale="90000"/>
          </a:bodyPr>
          <a:lstStyle/>
          <a:p>
            <a:r>
              <a:rPr lang="en-US" b="1" dirty="0"/>
              <a:t>FISH STOCKING AND FEED FORMULATION Cont.…………….</a:t>
            </a:r>
            <a:endParaRPr lang="en-US" dirty="0"/>
          </a:p>
        </p:txBody>
      </p:sp>
      <p:sp>
        <p:nvSpPr>
          <p:cNvPr id="3" name="Content Placeholder 2"/>
          <p:cNvSpPr>
            <a:spLocks noGrp="1"/>
          </p:cNvSpPr>
          <p:nvPr>
            <p:ph idx="1"/>
          </p:nvPr>
        </p:nvSpPr>
        <p:spPr>
          <a:xfrm>
            <a:off x="457200" y="2057400"/>
            <a:ext cx="8077201" cy="4419600"/>
          </a:xfrm>
        </p:spPr>
        <p:txBody>
          <a:bodyPr>
            <a:normAutofit/>
          </a:bodyPr>
          <a:lstStyle/>
          <a:p>
            <a:pPr lvl="1"/>
            <a:r>
              <a:rPr lang="en-GB" dirty="0"/>
              <a:t>Fish feeds of 30% crude protein level were formulated and all the clubs received the same feed in proportion to 5% body weight distributed to two feeding regimes .</a:t>
            </a:r>
          </a:p>
          <a:p>
            <a:pPr lvl="1"/>
            <a:endParaRPr lang="en-US" dirty="0"/>
          </a:p>
        </p:txBody>
      </p:sp>
      <p:pic>
        <p:nvPicPr>
          <p:cNvPr id="4" name="Picture 3"/>
          <p:cNvPicPr>
            <a:picLocks noChangeAspect="1"/>
          </p:cNvPicPr>
          <p:nvPr/>
        </p:nvPicPr>
        <p:blipFill>
          <a:blip r:embed="rId2"/>
          <a:stretch>
            <a:fillRect/>
          </a:stretch>
        </p:blipFill>
        <p:spPr>
          <a:xfrm>
            <a:off x="7315094" y="-3833"/>
            <a:ext cx="1219306" cy="1255885"/>
          </a:xfrm>
          <a:prstGeom prst="rect">
            <a:avLst/>
          </a:prstGeom>
        </p:spPr>
      </p:pic>
      <p:pic>
        <p:nvPicPr>
          <p:cNvPr id="7" name="Grafik 2"/>
          <p:cNvPicPr/>
          <p:nvPr/>
        </p:nvPicPr>
        <p:blipFill>
          <a:blip r:embed="rId3"/>
          <a:stretch>
            <a:fillRect/>
          </a:stretch>
        </p:blipFill>
        <p:spPr>
          <a:xfrm>
            <a:off x="5784124" y="-11884"/>
            <a:ext cx="830580" cy="923290"/>
          </a:xfrm>
          <a:prstGeom prst="rect">
            <a:avLst/>
          </a:prstGeom>
        </p:spPr>
      </p:pic>
      <p:pic>
        <p:nvPicPr>
          <p:cNvPr id="8" name="Picture 7" descr="http://www.emb.fraunhofer.de/content/dam/emb/emb_190x52.gif"/>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3200400" y="201476"/>
            <a:ext cx="1814195" cy="496570"/>
          </a:xfrm>
          <a:prstGeom prst="rect">
            <a:avLst/>
          </a:prstGeom>
        </p:spPr>
      </p:pic>
      <p:pic>
        <p:nvPicPr>
          <p:cNvPr id="9" name="Picture 8"/>
          <p:cNvPicPr>
            <a:picLocks noChangeAspect="1"/>
          </p:cNvPicPr>
          <p:nvPr/>
        </p:nvPicPr>
        <p:blipFill>
          <a:blip r:embed="rId5"/>
          <a:stretch>
            <a:fillRect/>
          </a:stretch>
        </p:blipFill>
        <p:spPr>
          <a:xfrm>
            <a:off x="152400" y="76200"/>
            <a:ext cx="1036410" cy="621846"/>
          </a:xfrm>
          <a:prstGeom prst="rect">
            <a:avLst/>
          </a:prstGeom>
        </p:spPr>
      </p:pic>
      <p:pic>
        <p:nvPicPr>
          <p:cNvPr id="10" name="Picture 9" descr="C:\Users\IDRISSA NKWANDA\Desktop\fish mchinji.jpg">
            <a:extLst>
              <a:ext uri="{FF2B5EF4-FFF2-40B4-BE49-F238E27FC236}">
                <a16:creationId xmlns="" xmlns:a16="http://schemas.microsoft.com/office/drawing/2014/main" id="{DD5B4E69-E158-4CF2-948C-1472EDADF70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2862748"/>
            <a:ext cx="3458694" cy="3377397"/>
          </a:xfrm>
          <a:prstGeom prst="rect">
            <a:avLst/>
          </a:prstGeom>
          <a:noFill/>
          <a:ln>
            <a:noFill/>
          </a:ln>
        </p:spPr>
      </p:pic>
      <p:pic>
        <p:nvPicPr>
          <p:cNvPr id="11" name="Picture 10" descr="C:\Users\IDRISSA NKWANDA\Desktop\KK.jpg">
            <a:extLst>
              <a:ext uri="{FF2B5EF4-FFF2-40B4-BE49-F238E27FC236}">
                <a16:creationId xmlns="" xmlns:a16="http://schemas.microsoft.com/office/drawing/2014/main" id="{469DB5DE-ADCE-4A6E-B93B-5AD3E44F031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5401" y="2851317"/>
            <a:ext cx="2769636" cy="3388827"/>
          </a:xfrm>
          <a:prstGeom prst="rect">
            <a:avLst/>
          </a:prstGeom>
          <a:noFill/>
          <a:ln>
            <a:noFill/>
          </a:ln>
        </p:spPr>
      </p:pic>
    </p:spTree>
    <p:extLst>
      <p:ext uri="{BB962C8B-B14F-4D97-AF65-F5344CB8AC3E}">
        <p14:creationId xmlns:p14="http://schemas.microsoft.com/office/powerpoint/2010/main" val="324930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810" y="838200"/>
            <a:ext cx="7345591" cy="1287516"/>
          </a:xfrm>
        </p:spPr>
        <p:txBody>
          <a:bodyPr/>
          <a:lstStyle/>
          <a:p>
            <a:r>
              <a:rPr lang="en-US" b="1" dirty="0"/>
              <a:t>MONITORING AND FEED DELIVERY</a:t>
            </a:r>
          </a:p>
        </p:txBody>
      </p:sp>
      <p:sp>
        <p:nvSpPr>
          <p:cNvPr id="3" name="Content Placeholder 2"/>
          <p:cNvSpPr>
            <a:spLocks noGrp="1"/>
          </p:cNvSpPr>
          <p:nvPr>
            <p:ph idx="1"/>
          </p:nvPr>
        </p:nvSpPr>
        <p:spPr>
          <a:xfrm>
            <a:off x="914400" y="2265870"/>
            <a:ext cx="8229600" cy="4439730"/>
          </a:xfrm>
        </p:spPr>
        <p:txBody>
          <a:bodyPr/>
          <a:lstStyle/>
          <a:p>
            <a:r>
              <a:rPr lang="en-US" dirty="0">
                <a:latin typeface="Century Gothic" panose="020B0502020202020204" pitchFamily="34" charset="0"/>
                <a:cs typeface="Times New Roman" panose="02020603050405020304" pitchFamily="18" charset="0"/>
              </a:rPr>
              <a:t>Three monitoring field trips (JUNE,JULY,AUGUST) were done with the following objectives:</a:t>
            </a:r>
          </a:p>
          <a:p>
            <a:pPr marL="457200" indent="-457200">
              <a:buFont typeface="+mj-lt"/>
              <a:buAutoNum type="arabicPeriod"/>
            </a:pPr>
            <a:r>
              <a:rPr lang="en-GB" dirty="0">
                <a:latin typeface="Century Gothic" panose="020B0502020202020204" pitchFamily="34" charset="0"/>
                <a:cs typeface="Times New Roman" panose="02020603050405020304" pitchFamily="18" charset="0"/>
              </a:rPr>
              <a:t>Monitor general management of the fish ponds</a:t>
            </a:r>
          </a:p>
          <a:p>
            <a:pPr marL="457200" indent="-457200">
              <a:buFont typeface="+mj-lt"/>
              <a:buAutoNum type="arabicPeriod"/>
            </a:pPr>
            <a:r>
              <a:rPr lang="en-US" dirty="0">
                <a:latin typeface="Century Gothic" panose="020B0502020202020204" pitchFamily="34" charset="0"/>
                <a:cs typeface="Times New Roman" panose="02020603050405020304" pitchFamily="18" charset="0"/>
              </a:rPr>
              <a:t>Monitor growth of fish and vegetables</a:t>
            </a:r>
          </a:p>
          <a:p>
            <a:pPr marL="457200" indent="-457200">
              <a:buFont typeface="+mj-lt"/>
              <a:buAutoNum type="arabicPeriod"/>
            </a:pPr>
            <a:r>
              <a:rPr lang="en-US" dirty="0">
                <a:latin typeface="Century Gothic" panose="020B0502020202020204" pitchFamily="34" charset="0"/>
                <a:cs typeface="Times New Roman" panose="02020603050405020304" pitchFamily="18" charset="0"/>
              </a:rPr>
              <a:t>Distribute feed and feed rations</a:t>
            </a:r>
          </a:p>
          <a:p>
            <a:r>
              <a:rPr lang="en-GB" dirty="0">
                <a:latin typeface="Century Gothic" panose="020B0502020202020204" pitchFamily="34" charset="0"/>
                <a:cs typeface="Times New Roman" panose="02020603050405020304" pitchFamily="18" charset="0"/>
              </a:rPr>
              <a:t>Due to insufficient funds allocated to monitoring and evaluation the project team failed to go for monitoring for the month of September.</a:t>
            </a:r>
            <a:endParaRPr lang="en-US" dirty="0">
              <a:latin typeface="Century Gothic" panose="020B0502020202020204" pitchFamily="34" charset="0"/>
              <a:cs typeface="Times New Roman" panose="02020603050405020304" pitchFamily="18" charset="0"/>
            </a:endParaRPr>
          </a:p>
          <a:p>
            <a:endParaRPr lang="en-US" dirty="0"/>
          </a:p>
          <a:p>
            <a:pPr marL="0" indent="0">
              <a:buNone/>
            </a:pPr>
            <a:endParaRPr lang="en-US" i="1" dirty="0"/>
          </a:p>
          <a:p>
            <a:endParaRPr lang="en-US" dirty="0"/>
          </a:p>
        </p:txBody>
      </p:sp>
      <p:pic>
        <p:nvPicPr>
          <p:cNvPr id="4" name="Picture 3"/>
          <p:cNvPicPr>
            <a:picLocks noChangeAspect="1"/>
          </p:cNvPicPr>
          <p:nvPr/>
        </p:nvPicPr>
        <p:blipFill>
          <a:blip r:embed="rId2"/>
          <a:stretch>
            <a:fillRect/>
          </a:stretch>
        </p:blipFill>
        <p:spPr>
          <a:xfrm>
            <a:off x="6479870" y="76200"/>
            <a:ext cx="835224" cy="920576"/>
          </a:xfrm>
          <a:prstGeom prst="rect">
            <a:avLst/>
          </a:prstGeom>
        </p:spPr>
      </p:pic>
      <p:pic>
        <p:nvPicPr>
          <p:cNvPr id="5" name="Picture 4" descr="http://www.emb.fraunhofer.de/content/dam/emb/emb_190x52.gif"/>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739805" y="193593"/>
            <a:ext cx="1814195" cy="496570"/>
          </a:xfrm>
          <a:prstGeom prst="rect">
            <a:avLst/>
          </a:prstGeom>
        </p:spPr>
      </p:pic>
      <p:pic>
        <p:nvPicPr>
          <p:cNvPr id="6" name="Picture 5"/>
          <p:cNvPicPr>
            <a:picLocks noChangeAspect="1"/>
          </p:cNvPicPr>
          <p:nvPr/>
        </p:nvPicPr>
        <p:blipFill>
          <a:blip r:embed="rId4"/>
          <a:stretch>
            <a:fillRect/>
          </a:stretch>
        </p:blipFill>
        <p:spPr>
          <a:xfrm>
            <a:off x="152400" y="76200"/>
            <a:ext cx="1036410" cy="621846"/>
          </a:xfrm>
          <a:prstGeom prst="rect">
            <a:avLst/>
          </a:prstGeom>
        </p:spPr>
      </p:pic>
      <p:pic>
        <p:nvPicPr>
          <p:cNvPr id="7" name="Picture 6"/>
          <p:cNvPicPr>
            <a:picLocks noChangeAspect="1"/>
          </p:cNvPicPr>
          <p:nvPr/>
        </p:nvPicPr>
        <p:blipFill>
          <a:blip r:embed="rId5"/>
          <a:stretch>
            <a:fillRect/>
          </a:stretch>
        </p:blipFill>
        <p:spPr>
          <a:xfrm>
            <a:off x="7543800" y="8670"/>
            <a:ext cx="1219306" cy="1255885"/>
          </a:xfrm>
          <a:prstGeom prst="rect">
            <a:avLst/>
          </a:prstGeom>
        </p:spPr>
      </p:pic>
    </p:spTree>
    <p:extLst>
      <p:ext uri="{BB962C8B-B14F-4D97-AF65-F5344CB8AC3E}">
        <p14:creationId xmlns:p14="http://schemas.microsoft.com/office/powerpoint/2010/main" val="397754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48D28B-B11D-4B04-A060-E1E06470719A}"/>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Summary of fish growth of all the clubs in Nkhotakota District Over Three Months Period</a:t>
            </a:r>
          </a:p>
        </p:txBody>
      </p:sp>
      <p:graphicFrame>
        <p:nvGraphicFramePr>
          <p:cNvPr id="4" name="Content Placeholder 3">
            <a:extLst>
              <a:ext uri="{FF2B5EF4-FFF2-40B4-BE49-F238E27FC236}">
                <a16:creationId xmlns="" xmlns:a16="http://schemas.microsoft.com/office/drawing/2014/main" id="{25BCF9FA-68FC-4689-8E91-7D351DFB74BF}"/>
              </a:ext>
            </a:extLst>
          </p:cNvPr>
          <p:cNvGraphicFramePr>
            <a:graphicFrameLocks noGrp="1"/>
          </p:cNvGraphicFramePr>
          <p:nvPr>
            <p:ph idx="1"/>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23947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5300</TotalTime>
  <Words>1803</Words>
  <Application>Microsoft Office PowerPoint</Application>
  <PresentationFormat>On-screen Show (4:3)</PresentationFormat>
  <Paragraphs>337</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Gothic</vt:lpstr>
      <vt:lpstr>Garamond</vt:lpstr>
      <vt:lpstr>Symbol</vt:lpstr>
      <vt:lpstr>Times New Roman</vt:lpstr>
      <vt:lpstr>Wingdings 3</vt:lpstr>
      <vt:lpstr>Wisp</vt:lpstr>
      <vt:lpstr>Improving Community Health-Nutrition Linkages through Solar Energy Based Fish and Crop Integrated Value Chains (ICH-LIEBE-FISCH)</vt:lpstr>
      <vt:lpstr>INTRODUCTION</vt:lpstr>
      <vt:lpstr>FARMER CONSULTATION AND POND INSPECTION</vt:lpstr>
      <vt:lpstr>FARMER CONSULTATION CONT…</vt:lpstr>
      <vt:lpstr>Integrated Agriculture-Aquaculture and Grow out Management Training</vt:lpstr>
      <vt:lpstr>FISH STOCKING AND FEED FORMULATION</vt:lpstr>
      <vt:lpstr>FISH STOCKING AND FEED FORMULATION Cont.…………….</vt:lpstr>
      <vt:lpstr>MONITORING AND FEED DELIVERY</vt:lpstr>
      <vt:lpstr>Summary of fish growth of all the clubs in Nkhotakota District Over Three Months Period</vt:lpstr>
      <vt:lpstr>Summary of fish growth of all the clubs in Mchinji District Over Three Months Period</vt:lpstr>
      <vt:lpstr>MONITORING RESULTS</vt:lpstr>
      <vt:lpstr>FOOD PROCESSING, FISH HARVESTING AND MARKERTING TRAINING</vt:lpstr>
      <vt:lpstr>CARE GROUP ESTABLISHMENT</vt:lpstr>
      <vt:lpstr>PRODUCT DEVELOPMENT AND SENSORY EVALUATION</vt:lpstr>
      <vt:lpstr>PRODUCT DEVELOPMENT AND SENSORY EVALUATION Conti……</vt:lpstr>
      <vt:lpstr>FISH HARVESTING, POST HARVESTING HANDLING AND MARKERTING TRAINING</vt:lpstr>
      <vt:lpstr>FOCUS GROUP DISCUSSIONS ; CHALLENGES FACED BY FARMERS</vt:lpstr>
      <vt:lpstr>FISH HARVESTING</vt:lpstr>
      <vt:lpstr>FISH HARVESTING</vt:lpstr>
      <vt:lpstr>FISH HARVESTING</vt:lpstr>
      <vt:lpstr>FISH HARVESTING</vt:lpstr>
      <vt:lpstr>FISH HARVESTING</vt:lpstr>
      <vt:lpstr>END OF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13</dc:title>
  <dc:creator>aquafishdept</dc:creator>
  <cp:lastModifiedBy>APATSA CHELEWANI</cp:lastModifiedBy>
  <cp:revision>266</cp:revision>
  <dcterms:created xsi:type="dcterms:W3CDTF">2009-08-18T17:50:54Z</dcterms:created>
  <dcterms:modified xsi:type="dcterms:W3CDTF">2017-11-30T06:19:42Z</dcterms:modified>
</cp:coreProperties>
</file>